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4"/>
  </p:notesMasterIdLst>
  <p:sldIdLst>
    <p:sldId id="256" r:id="rId2"/>
    <p:sldId id="257" r:id="rId3"/>
    <p:sldId id="258" r:id="rId4"/>
    <p:sldId id="292" r:id="rId5"/>
    <p:sldId id="281" r:id="rId6"/>
    <p:sldId id="259" r:id="rId7"/>
    <p:sldId id="275" r:id="rId8"/>
    <p:sldId id="290" r:id="rId9"/>
    <p:sldId id="289" r:id="rId10"/>
    <p:sldId id="263" r:id="rId11"/>
    <p:sldId id="286" r:id="rId12"/>
    <p:sldId id="288" r:id="rId13"/>
  </p:sldIdLst>
  <p:sldSz cx="12192000" cy="6858000"/>
  <p:notesSz cx="6858000" cy="9144000"/>
  <p:defaultText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1458"/>
  </p:normalViewPr>
  <p:slideViewPr>
    <p:cSldViewPr snapToGrid="0">
      <p:cViewPr varScale="1">
        <p:scale>
          <a:sx n="101" d="100"/>
          <a:sy n="101" d="100"/>
        </p:scale>
        <p:origin x="11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 YeJun" userId="3e335de1-05ad-44f7-826d-9487ad449b8f" providerId="ADAL" clId="{F4AA1FE4-DFB7-4123-87EF-2EE6612DE6FE}"/>
    <pc:docChg chg="delSld">
      <pc:chgData name="Park, YeJun" userId="3e335de1-05ad-44f7-826d-9487ad449b8f" providerId="ADAL" clId="{F4AA1FE4-DFB7-4123-87EF-2EE6612DE6FE}" dt="2024-04-16T23:04:19.604" v="0" actId="47"/>
      <pc:docMkLst>
        <pc:docMk/>
      </pc:docMkLst>
      <pc:sldChg chg="del">
        <pc:chgData name="Park, YeJun" userId="3e335de1-05ad-44f7-826d-9487ad449b8f" providerId="ADAL" clId="{F4AA1FE4-DFB7-4123-87EF-2EE6612DE6FE}" dt="2024-04-16T23:04:19.604" v="0" actId="47"/>
        <pc:sldMkLst>
          <pc:docMk/>
          <pc:sldMk cId="1949051125" sldId="287"/>
        </pc:sldMkLst>
      </pc:sldChg>
      <pc:sldChg chg="del">
        <pc:chgData name="Park, YeJun" userId="3e335de1-05ad-44f7-826d-9487ad449b8f" providerId="ADAL" clId="{F4AA1FE4-DFB7-4123-87EF-2EE6612DE6FE}" dt="2024-04-16T23:04:19.604" v="0" actId="47"/>
        <pc:sldMkLst>
          <pc:docMk/>
          <pc:sldMk cId="903907935"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6A334-9642-374D-BEC1-4DD4A3BD6498}" type="datetimeFigureOut">
              <a:rPr lang="en-KR" smtClean="0"/>
              <a:t>04/16/2024</a:t>
            </a:fld>
            <a:endParaRPr lang="en-K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FE2C1-A3D5-7C4B-82D4-51357580D0BC}" type="slidenum">
              <a:rPr lang="en-KR" smtClean="0"/>
              <a:t>‹#›</a:t>
            </a:fld>
            <a:endParaRPr lang="en-KR"/>
          </a:p>
        </p:txBody>
      </p:sp>
    </p:spTree>
    <p:extLst>
      <p:ext uri="{BB962C8B-B14F-4D97-AF65-F5344CB8AC3E}">
        <p14:creationId xmlns:p14="http://schemas.microsoft.com/office/powerpoint/2010/main" val="161834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2873D739-F6AA-D157-D78E-AE33EAF10A54}"/>
            </a:ext>
          </a:extLst>
        </p:cNvPr>
        <p:cNvGrpSpPr/>
        <p:nvPr/>
      </p:nvGrpSpPr>
      <p:grpSpPr>
        <a:xfrm>
          <a:off x="0" y="0"/>
          <a:ext cx="0" cy="0"/>
          <a:chOff x="0" y="0"/>
          <a:chExt cx="0" cy="0"/>
        </a:xfrm>
      </p:grpSpPr>
      <p:sp>
        <p:nvSpPr>
          <p:cNvPr id="101" name="Shape 101">
            <a:extLst>
              <a:ext uri="{FF2B5EF4-FFF2-40B4-BE49-F238E27FC236}">
                <a16:creationId xmlns:a16="http://schemas.microsoft.com/office/drawing/2014/main" id="{E50337C7-5488-B7D0-43A6-F7B9B9B5128B}"/>
              </a:ext>
            </a:extLst>
          </p:cNvPr>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a:t>
            </a:fld>
            <a:endParaRPr lang="en-US" sz="1200">
              <a:solidFill>
                <a:schemeClr val="dk1"/>
              </a:solidFill>
              <a:latin typeface="Arial"/>
              <a:ea typeface="Arial"/>
              <a:cs typeface="Arial"/>
              <a:sym typeface="Arial"/>
            </a:endParaRPr>
          </a:p>
        </p:txBody>
      </p:sp>
      <p:sp>
        <p:nvSpPr>
          <p:cNvPr id="102" name="Shape 102">
            <a:extLst>
              <a:ext uri="{FF2B5EF4-FFF2-40B4-BE49-F238E27FC236}">
                <a16:creationId xmlns:a16="http://schemas.microsoft.com/office/drawing/2014/main" id="{AE5CD10E-AAEC-50AA-82C6-513577CED81B}"/>
              </a:ext>
            </a:extLst>
          </p:cNvPr>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a:extLst>
              <a:ext uri="{FF2B5EF4-FFF2-40B4-BE49-F238E27FC236}">
                <a16:creationId xmlns:a16="http://schemas.microsoft.com/office/drawing/2014/main" id="{EA08ABAD-49BB-7592-1D56-FFC124DF742C}"/>
              </a:ext>
            </a:extLst>
          </p:cNvPr>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Cellular membrane complex - protective barrier to the cell, regulates flow into and out of the cell; each lipid has different </a:t>
            </a:r>
            <a:r>
              <a:rPr lang="en-US" sz="1200" b="0" i="0" u="none" strike="noStrike" cap="none" dirty="0" err="1">
                <a:solidFill>
                  <a:schemeClr val="dk1"/>
                </a:solidFill>
                <a:latin typeface="Arial"/>
                <a:ea typeface="Arial"/>
                <a:cs typeface="Arial"/>
                <a:sym typeface="Arial"/>
              </a:rPr>
              <a:t>tg</a:t>
            </a:r>
            <a:r>
              <a:rPr lang="en-US" sz="1200" b="0" i="0" u="none" strike="noStrike" cap="none" dirty="0">
                <a:solidFill>
                  <a:schemeClr val="dk1"/>
                </a:solidFill>
                <a:latin typeface="Arial"/>
                <a:ea typeface="Arial"/>
                <a:cs typeface="Arial"/>
                <a:sym typeface="Arial"/>
              </a:rPr>
              <a:t> and there is an </a:t>
            </a:r>
            <a:r>
              <a:rPr lang="en-US" sz="1200" b="0" i="0" u="none" strike="noStrike" cap="none" dirty="0" err="1">
                <a:solidFill>
                  <a:schemeClr val="dk1"/>
                </a:solidFill>
                <a:latin typeface="Arial"/>
                <a:ea typeface="Arial"/>
                <a:cs typeface="Arial"/>
                <a:sym typeface="Arial"/>
              </a:rPr>
              <a:t>assymmetry</a:t>
            </a:r>
            <a:r>
              <a:rPr lang="en-US" sz="1200" b="0" i="0" u="none" strike="noStrike" cap="none" dirty="0">
                <a:solidFill>
                  <a:schemeClr val="dk1"/>
                </a:solidFill>
                <a:latin typeface="Arial"/>
                <a:ea typeface="Arial"/>
                <a:cs typeface="Arial"/>
                <a:sym typeface="Arial"/>
              </a:rPr>
              <a:t> of lipids in each leaflet</a:t>
            </a:r>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100s of different lipids.  Lipids usually referred to by the headgroup so this is a PC lipid in particular DPPC due to the </a:t>
            </a:r>
            <a:r>
              <a:rPr lang="en-US" sz="1200" b="0" i="0" u="none" strike="noStrike" cap="none" dirty="0" err="1">
                <a:solidFill>
                  <a:schemeClr val="dk1"/>
                </a:solidFill>
                <a:latin typeface="Arial"/>
                <a:ea typeface="Arial"/>
                <a:cs typeface="Arial"/>
                <a:sym typeface="Arial"/>
              </a:rPr>
              <a:t>tailgroups</a:t>
            </a:r>
            <a:r>
              <a:rPr lang="en-US" sz="1200" b="0" i="0" u="none" strike="noStrike" cap="none" dirty="0">
                <a:solidFill>
                  <a:schemeClr val="dk1"/>
                </a:solidFill>
                <a:latin typeface="Arial"/>
                <a:ea typeface="Arial"/>
                <a:cs typeface="Arial"/>
                <a:sym typeface="Arial"/>
              </a:rPr>
              <a:t>.  The headgroup </a:t>
            </a:r>
            <a:r>
              <a:rPr lang="en-US" sz="1200" b="0" i="0" u="none" strike="noStrike" cap="none" dirty="0" err="1">
                <a:solidFill>
                  <a:schemeClr val="dk1"/>
                </a:solidFill>
                <a:latin typeface="Arial"/>
                <a:ea typeface="Arial"/>
                <a:cs typeface="Arial"/>
                <a:sym typeface="Arial"/>
              </a:rPr>
              <a:t>deterines</a:t>
            </a:r>
            <a:r>
              <a:rPr lang="en-US" sz="1200" b="0" i="0" u="none" strike="noStrike" cap="none" dirty="0">
                <a:solidFill>
                  <a:schemeClr val="dk1"/>
                </a:solidFill>
                <a:latin typeface="Arial"/>
                <a:ea typeface="Arial"/>
                <a:cs typeface="Arial"/>
                <a:sym typeface="Arial"/>
              </a:rPr>
              <a:t> the size and the interactions so that is what we are interested in detecting with our techniques</a:t>
            </a:r>
          </a:p>
        </p:txBody>
      </p:sp>
    </p:spTree>
    <p:extLst>
      <p:ext uri="{BB962C8B-B14F-4D97-AF65-F5344CB8AC3E}">
        <p14:creationId xmlns:p14="http://schemas.microsoft.com/office/powerpoint/2010/main" val="160855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46726-2906-4857-A20E-0BE4D6C34019}" type="slidenum">
              <a:rPr lang="en-US"/>
              <a:pPr/>
              <a:t>5</a:t>
            </a:fld>
            <a:endParaRPr lang="en-US"/>
          </a:p>
        </p:txBody>
      </p:sp>
      <p:sp>
        <p:nvSpPr>
          <p:cNvPr id="9218" name="Rectangle 2"/>
          <p:cNvSpPr>
            <a:spLocks noGrp="1" noRot="1" noChangeAspect="1" noChangeArrowheads="1" noTextEdit="1"/>
          </p:cNvSpPr>
          <p:nvPr>
            <p:ph type="sldImg"/>
          </p:nvPr>
        </p:nvSpPr>
        <p:spPr>
          <a:xfrm>
            <a:off x="685800" y="1143000"/>
            <a:ext cx="5486400" cy="3086100"/>
          </a:xfrm>
          <a:ln/>
        </p:spPr>
      </p:sp>
      <p:sp>
        <p:nvSpPr>
          <p:cNvPr id="9219" name="Rectangle 3"/>
          <p:cNvSpPr>
            <a:spLocks noGrp="1" noChangeArrowheads="1"/>
          </p:cNvSpPr>
          <p:nvPr>
            <p:ph type="body" idx="1"/>
          </p:nvPr>
        </p:nvSpPr>
        <p:spPr/>
        <p:txBody>
          <a:bodyPr/>
          <a:lstStyle/>
          <a:p>
            <a:r>
              <a:rPr lang="en-US"/>
              <a:t>Say disordered, LOOK FOR ARTICLE on DETERGENT RESISTENT FRACTIONS!! 1980s Detergent resistent membranes DRMs When the non-ionic detergent is added to cells, the fluid membrane will associate into solution while the lipid rafts will remain intact and can be extracted. Due to tight packing of lipid chains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Explain </a:t>
            </a:r>
            <a:r>
              <a:rPr lang="en-US" dirty="0" err="1"/>
              <a:t>subphase</a:t>
            </a:r>
            <a:endParaRPr lang="en-US" dirty="0"/>
          </a:p>
          <a:p>
            <a:pPr lvl="0">
              <a:spcBef>
                <a:spcPts val="0"/>
              </a:spcBef>
              <a:buNone/>
            </a:pPr>
            <a:endParaRPr dirty="0"/>
          </a:p>
        </p:txBody>
      </p:sp>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9E820-7CA2-4CF4-A179-F04197E412B2}" type="slidenum">
              <a:rPr lang="en-US" altLang="en-US"/>
              <a:pPr/>
              <a:t>7</a:t>
            </a:fld>
            <a:endParaRPr lang="en-US" altLang="en-US"/>
          </a:p>
        </p:txBody>
      </p:sp>
      <p:sp>
        <p:nvSpPr>
          <p:cNvPr id="467970" name="Rectangle 2"/>
          <p:cNvSpPr>
            <a:spLocks noGrp="1" noRot="1" noChangeAspect="1" noChangeArrowheads="1" noTextEdit="1"/>
          </p:cNvSpPr>
          <p:nvPr>
            <p:ph type="sldImg"/>
          </p:nvPr>
        </p:nvSpPr>
        <p:spPr>
          <a:xfrm>
            <a:off x="685800" y="1143000"/>
            <a:ext cx="5486400" cy="3086100"/>
          </a:xfrm>
          <a:ln/>
        </p:spPr>
      </p:sp>
      <p:sp>
        <p:nvSpPr>
          <p:cNvPr id="467971" name="Rectangle 3"/>
          <p:cNvSpPr>
            <a:spLocks noGrp="1" noChangeArrowheads="1"/>
          </p:cNvSpPr>
          <p:nvPr>
            <p:ph type="body" idx="1"/>
          </p:nvPr>
        </p:nvSpPr>
        <p:spPr/>
        <p:txBody>
          <a:bodyPr/>
          <a:lstStyle/>
          <a:p>
            <a:r>
              <a:rPr lang="en-US" altLang="en-US"/>
              <a:t>Just like we can look at interactions among moleules of the same lipid, we can look at interactions among DIFFERENT lipid molecles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Insert a chart shows the comp. modulus value for graph shown above</a:t>
            </a:r>
          </a:p>
        </p:txBody>
      </p:sp>
      <p:sp>
        <p:nvSpPr>
          <p:cNvPr id="238" name="Shape 2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11</a:t>
            </a:fld>
            <a:endParaRPr lang="en-US"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BBCD4F60-3B00-4DB4-90A4-67F8107A0900}" type="datetime1">
              <a:rPr lang="en-US" smtClean="0"/>
              <a:t>4/16/2024</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14477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5C12018-AE0B-45B3-8833-1C61B747ADFD}" type="datetime1">
              <a:rPr lang="en-US" smtClean="0"/>
              <a:t>4/16/2024</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3480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BC874D72-DF44-407D-AEE5-0273DD00D922}" type="datetime1">
              <a:rPr lang="en-US" smtClean="0"/>
              <a:t>4/16/2024</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2489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626DE685-1B6F-4D7C-AEF2-C9AD71EC467A}" type="datetime1">
              <a:rPr lang="en-US" smtClean="0"/>
              <a:t>4/16/2024</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4036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6E20BAB-D1DB-4DC1-908A-9B5E73715905}" type="datetime1">
              <a:rPr lang="en-US" smtClean="0"/>
              <a:t>4/16/2024</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8533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82D2DD5A-C337-4F22-BED0-547AFC68CFD6}" type="datetime1">
              <a:rPr lang="en-US" smtClean="0"/>
              <a:t>4/16/2024</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2802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FA38DFBF-4DB8-447F-A740-22B1B0F7DDD8}" type="datetime1">
              <a:rPr lang="en-US" smtClean="0"/>
              <a:t>4/16/2024</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533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8812435-B87A-4434-B86A-1406D5D81959}" type="datetime1">
              <a:rPr lang="en-US" smtClean="0"/>
              <a:t>4/16/2024</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5351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3B850E0-9242-469C-9FA7-447D7E43FF29}" type="datetime1">
              <a:rPr lang="en-US" smtClean="0"/>
              <a:t>4/16/2024</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0032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CA9184C1-634B-4D2F-90E1-C39B48114444}" type="datetime1">
              <a:rPr lang="en-US" smtClean="0"/>
              <a:t>4/16/2024</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1484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602A4FC1-9CCD-4E4B-AB4D-5CAEC19C950B}" type="datetime1">
              <a:rPr lang="en-US" smtClean="0"/>
              <a:t>4/16/2024</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5998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FBA78304-8938-479D-8111-AA943458A814}" type="datetime1">
              <a:rPr lang="en-US" smtClean="0"/>
              <a:t>4/16/2024</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Sample Footer Text</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4383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C3BE792-CFD8-958C-E122-A6D1150CD53E}"/>
              </a:ext>
            </a:extLst>
          </p:cNvPr>
          <p:cNvPicPr>
            <a:picLocks noChangeAspect="1"/>
          </p:cNvPicPr>
          <p:nvPr/>
        </p:nvPicPr>
        <p:blipFill rotWithShape="1">
          <a:blip r:embed="rId2"/>
          <a:srcRect l="16470" r="30197"/>
          <a:stretch/>
        </p:blipFill>
        <p:spPr>
          <a:xfrm>
            <a:off x="0" y="11"/>
            <a:ext cx="4876799" cy="6857989"/>
          </a:xfrm>
          <a:prstGeom prst="rect">
            <a:avLst/>
          </a:prstGeom>
        </p:spPr>
      </p:pic>
      <p:sp>
        <p:nvSpPr>
          <p:cNvPr id="2" name="Title 1">
            <a:extLst>
              <a:ext uri="{FF2B5EF4-FFF2-40B4-BE49-F238E27FC236}">
                <a16:creationId xmlns:a16="http://schemas.microsoft.com/office/drawing/2014/main" id="{5F49C71F-BD86-BD58-69A8-82174E0AFB2A}"/>
              </a:ext>
            </a:extLst>
          </p:cNvPr>
          <p:cNvSpPr>
            <a:spLocks noGrp="1"/>
          </p:cNvSpPr>
          <p:nvPr>
            <p:ph type="ctrTitle"/>
          </p:nvPr>
        </p:nvSpPr>
        <p:spPr>
          <a:xfrm>
            <a:off x="5604552" y="871758"/>
            <a:ext cx="6149644" cy="3871143"/>
          </a:xfrm>
        </p:spPr>
        <p:txBody>
          <a:bodyPr>
            <a:normAutofit/>
          </a:bodyPr>
          <a:lstStyle/>
          <a:p>
            <a:pPr algn="r"/>
            <a:r>
              <a:rPr lang="en-KR" dirty="0"/>
              <a:t>How To…</a:t>
            </a:r>
            <a:br>
              <a:rPr lang="en-KR" dirty="0"/>
            </a:br>
            <a:r>
              <a:rPr lang="en-KR" dirty="0"/>
              <a:t>Langmuir Trough</a:t>
            </a:r>
          </a:p>
        </p:txBody>
      </p:sp>
      <p:sp>
        <p:nvSpPr>
          <p:cNvPr id="3" name="Subtitle 2">
            <a:extLst>
              <a:ext uri="{FF2B5EF4-FFF2-40B4-BE49-F238E27FC236}">
                <a16:creationId xmlns:a16="http://schemas.microsoft.com/office/drawing/2014/main" id="{EBA72C78-5594-B5DE-4179-8CF9AA373007}"/>
              </a:ext>
            </a:extLst>
          </p:cNvPr>
          <p:cNvSpPr>
            <a:spLocks noGrp="1"/>
          </p:cNvSpPr>
          <p:nvPr>
            <p:ph type="subTitle" idx="1"/>
          </p:nvPr>
        </p:nvSpPr>
        <p:spPr>
          <a:xfrm>
            <a:off x="5619964" y="4785543"/>
            <a:ext cx="5322013" cy="1005657"/>
          </a:xfrm>
        </p:spPr>
        <p:txBody>
          <a:bodyPr>
            <a:normAutofit/>
          </a:bodyPr>
          <a:lstStyle/>
          <a:p>
            <a:pPr algn="r"/>
            <a:r>
              <a:rPr lang="en-KR" dirty="0"/>
              <a:t>YeJun Park</a:t>
            </a:r>
          </a:p>
        </p:txBody>
      </p:sp>
      <p:pic>
        <p:nvPicPr>
          <p:cNvPr id="5" name="Picture 4">
            <a:extLst>
              <a:ext uri="{FF2B5EF4-FFF2-40B4-BE49-F238E27FC236}">
                <a16:creationId xmlns:a16="http://schemas.microsoft.com/office/drawing/2014/main" id="{294F7961-DD0B-D310-2032-5C1F0DC9F0F5}"/>
              </a:ext>
            </a:extLst>
          </p:cNvPr>
          <p:cNvPicPr>
            <a:picLocks noChangeAspect="1"/>
          </p:cNvPicPr>
          <p:nvPr/>
        </p:nvPicPr>
        <p:blipFill rotWithShape="1">
          <a:blip r:embed="rId3"/>
          <a:srcRect l="11558" t="-567" r="24687" b="567"/>
          <a:stretch/>
        </p:blipFill>
        <p:spPr>
          <a:xfrm>
            <a:off x="0" y="-37928"/>
            <a:ext cx="4876798" cy="6858000"/>
          </a:xfrm>
          <a:prstGeom prst="rect">
            <a:avLst/>
          </a:prstGeom>
        </p:spPr>
      </p:pic>
      <p:cxnSp>
        <p:nvCxnSpPr>
          <p:cNvPr id="10" name="Straight Arrow Connector 9">
            <a:extLst>
              <a:ext uri="{FF2B5EF4-FFF2-40B4-BE49-F238E27FC236}">
                <a16:creationId xmlns:a16="http://schemas.microsoft.com/office/drawing/2014/main" id="{6AB5CB7D-C7DB-D5BB-F3E5-D8F5A627DA5B}"/>
              </a:ext>
            </a:extLst>
          </p:cNvPr>
          <p:cNvCxnSpPr/>
          <p:nvPr/>
        </p:nvCxnSpPr>
        <p:spPr>
          <a:xfrm flipH="1" flipV="1">
            <a:off x="4101483" y="4234649"/>
            <a:ext cx="1722268" cy="10653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0102D15-F4AA-B17C-FA97-14A3FB351B1D}"/>
              </a:ext>
            </a:extLst>
          </p:cNvPr>
          <p:cNvCxnSpPr>
            <a:cxnSpLocks/>
          </p:cNvCxnSpPr>
          <p:nvPr/>
        </p:nvCxnSpPr>
        <p:spPr>
          <a:xfrm flipH="1" flipV="1">
            <a:off x="1250023" y="4332303"/>
            <a:ext cx="4573728" cy="9676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B20FD7-39E8-DA7B-C3D7-052F026365A1}"/>
              </a:ext>
            </a:extLst>
          </p:cNvPr>
          <p:cNvCxnSpPr>
            <a:cxnSpLocks/>
          </p:cNvCxnSpPr>
          <p:nvPr/>
        </p:nvCxnSpPr>
        <p:spPr>
          <a:xfrm flipH="1" flipV="1">
            <a:off x="2672179" y="4012707"/>
            <a:ext cx="3151572" cy="12872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5A58453-8055-AD97-64B8-4A2A3EA57F49}"/>
              </a:ext>
            </a:extLst>
          </p:cNvPr>
          <p:cNvCxnSpPr>
            <a:cxnSpLocks/>
          </p:cNvCxnSpPr>
          <p:nvPr/>
        </p:nvCxnSpPr>
        <p:spPr>
          <a:xfrm flipH="1" flipV="1">
            <a:off x="2352583" y="3098307"/>
            <a:ext cx="3471168" cy="22016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0837E8E-08DA-E07F-154E-4442DB1A6DF5}"/>
              </a:ext>
            </a:extLst>
          </p:cNvPr>
          <p:cNvSpPr txBox="1"/>
          <p:nvPr/>
        </p:nvSpPr>
        <p:spPr>
          <a:xfrm>
            <a:off x="5814872" y="5115303"/>
            <a:ext cx="1438183" cy="369332"/>
          </a:xfrm>
          <a:prstGeom prst="rect">
            <a:avLst/>
          </a:prstGeom>
          <a:noFill/>
        </p:spPr>
        <p:txBody>
          <a:bodyPr wrap="square" rtlCol="0">
            <a:spAutoFit/>
          </a:bodyPr>
          <a:lstStyle/>
          <a:p>
            <a:r>
              <a:rPr lang="en-US" dirty="0"/>
              <a:t>MIA</a:t>
            </a:r>
            <a:endParaRPr lang="en-KR" dirty="0"/>
          </a:p>
        </p:txBody>
      </p:sp>
    </p:spTree>
    <p:extLst>
      <p:ext uri="{BB962C8B-B14F-4D97-AF65-F5344CB8AC3E}">
        <p14:creationId xmlns:p14="http://schemas.microsoft.com/office/powerpoint/2010/main" val="27534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Shape 210"/>
          <p:cNvSpPr txBox="1">
            <a:spLocks noGrp="1"/>
          </p:cNvSpPr>
          <p:nvPr>
            <p:ph idx="1"/>
          </p:nvPr>
        </p:nvSpPr>
        <p:spPr>
          <a:xfrm>
            <a:off x="609600" y="1828800"/>
            <a:ext cx="4800598" cy="2971800"/>
          </a:xfrm>
          <a:prstGeom prst="rect">
            <a:avLst/>
          </a:prstGeom>
          <a:noFill/>
          <a:ln>
            <a:noFill/>
          </a:ln>
        </p:spPr>
        <p:txBody>
          <a:bodyPr lIns="91425" tIns="45700" rIns="91425" bIns="45700" anchor="t" anchorCtr="0">
            <a:noAutofit/>
          </a:bodyPr>
          <a:lstStyle/>
          <a:p>
            <a:pPr marL="457200" indent="-457200">
              <a:spcBef>
                <a:spcPts val="0"/>
              </a:spcBef>
            </a:pPr>
            <a:r>
              <a:rPr lang="en-US" sz="2800" i="0" u="none" strike="noStrike" cap="none" dirty="0">
                <a:solidFill>
                  <a:schemeClr val="tx1"/>
                </a:solidFill>
                <a:latin typeface="Arial" panose="020B0604020202020204" pitchFamily="34" charset="0"/>
                <a:ea typeface="Arial"/>
                <a:cs typeface="Arial" panose="020B0604020202020204" pitchFamily="34" charset="0"/>
                <a:sym typeface="Arial"/>
              </a:rPr>
              <a:t>The tightest a lipid can pack g</a:t>
            </a:r>
            <a:r>
              <a:rPr lang="en-US" sz="2800" dirty="0">
                <a:solidFill>
                  <a:schemeClr val="tx1"/>
                </a:solidFill>
                <a:latin typeface="Arial" panose="020B0604020202020204" pitchFamily="34" charset="0"/>
                <a:cs typeface="Arial" panose="020B0604020202020204" pitchFamily="34" charset="0"/>
              </a:rPr>
              <a:t>iving the minimum area.</a:t>
            </a:r>
          </a:p>
          <a:p>
            <a:pPr marL="457200" indent="-457200">
              <a:spcBef>
                <a:spcPts val="0"/>
              </a:spcBef>
            </a:pPr>
            <a:r>
              <a:rPr lang="en-US" sz="2800" dirty="0">
                <a:solidFill>
                  <a:schemeClr val="tx1"/>
                </a:solidFill>
                <a:latin typeface="Arial" panose="020B0604020202020204" pitchFamily="34" charset="0"/>
                <a:cs typeface="Arial" panose="020B0604020202020204" pitchFamily="34" charset="0"/>
              </a:rPr>
              <a:t>Determining limiting area is a way of testing fluidity of a model membrane</a:t>
            </a:r>
            <a:endParaRPr sz="2800" b="0" i="0" u="none" strike="noStrike" cap="none" dirty="0">
              <a:solidFill>
                <a:schemeClr val="dk1"/>
              </a:solidFill>
              <a:latin typeface="Arial"/>
              <a:ea typeface="Arial"/>
              <a:cs typeface="Arial"/>
              <a:sym typeface="Arial"/>
            </a:endParaRPr>
          </a:p>
        </p:txBody>
      </p:sp>
      <p:sp>
        <p:nvSpPr>
          <p:cNvPr id="209" name="Shape 20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Limiting area</a:t>
            </a:r>
          </a:p>
        </p:txBody>
      </p:sp>
      <p:pic>
        <p:nvPicPr>
          <p:cNvPr id="6" name="Content Placeholder 4"/>
          <p:cNvPicPr>
            <a:picLocks noChangeAspect="1"/>
          </p:cNvPicPr>
          <p:nvPr/>
        </p:nvPicPr>
        <p:blipFill>
          <a:blip r:embed="rId3"/>
          <a:stretch>
            <a:fillRect/>
          </a:stretch>
        </p:blipFill>
        <p:spPr>
          <a:xfrm>
            <a:off x="5846066" y="1296092"/>
            <a:ext cx="6096000" cy="4771835"/>
          </a:xfrm>
          <a:prstGeom prst="rect">
            <a:avLst/>
          </a:prstGeom>
        </p:spPr>
      </p:pic>
      <p:sp>
        <p:nvSpPr>
          <p:cNvPr id="8" name="TextBox 7"/>
          <p:cNvSpPr txBox="1"/>
          <p:nvPr/>
        </p:nvSpPr>
        <p:spPr>
          <a:xfrm>
            <a:off x="5143458" y="5314509"/>
            <a:ext cx="4644190" cy="369332"/>
          </a:xfrm>
          <a:prstGeom prst="rect">
            <a:avLst/>
          </a:prstGeom>
          <a:noFill/>
        </p:spPr>
        <p:txBody>
          <a:bodyPr wrap="square" rtlCol="0">
            <a:spAutoFit/>
          </a:bodyPr>
          <a:lstStyle/>
          <a:p>
            <a:r>
              <a:rPr lang="en-US" dirty="0">
                <a:solidFill>
                  <a:prstClr val="white"/>
                </a:solidFill>
              </a:rPr>
              <a:t>Limiting molecular area</a:t>
            </a:r>
          </a:p>
        </p:txBody>
      </p:sp>
      <p:sp>
        <p:nvSpPr>
          <p:cNvPr id="11" name="TextBox 10"/>
          <p:cNvSpPr txBox="1"/>
          <p:nvPr/>
        </p:nvSpPr>
        <p:spPr>
          <a:xfrm>
            <a:off x="5470692" y="5679313"/>
            <a:ext cx="2428507" cy="707886"/>
          </a:xfrm>
          <a:prstGeom prst="rect">
            <a:avLst/>
          </a:prstGeom>
          <a:noFill/>
        </p:spPr>
        <p:txBody>
          <a:bodyPr wrap="square" rtlCol="0">
            <a:spAutoFit/>
          </a:bodyPr>
          <a:lstStyle/>
          <a:p>
            <a:r>
              <a:rPr lang="en-US" sz="2000" b="1" dirty="0">
                <a:solidFill>
                  <a:schemeClr val="tx1"/>
                </a:solidFill>
              </a:rPr>
              <a:t>Limiting molecular area</a:t>
            </a:r>
          </a:p>
        </p:txBody>
      </p:sp>
      <p:sp>
        <p:nvSpPr>
          <p:cNvPr id="12" name="Oval 11"/>
          <p:cNvSpPr/>
          <p:nvPr/>
        </p:nvSpPr>
        <p:spPr>
          <a:xfrm>
            <a:off x="7630704" y="5066375"/>
            <a:ext cx="324853" cy="276727"/>
          </a:xfrm>
          <a:prstGeom prst="ellipse">
            <a:avLst/>
          </a:prstGeom>
          <a:noFill/>
          <a:ln w="66675"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p:nvPr/>
        </p:nvCxnSpPr>
        <p:spPr>
          <a:xfrm flipV="1">
            <a:off x="6619484" y="5209349"/>
            <a:ext cx="1051827" cy="486673"/>
          </a:xfrm>
          <a:prstGeom prst="straightConnector1">
            <a:avLst/>
          </a:prstGeom>
          <a:ln w="666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272340" y="1981200"/>
            <a:ext cx="596026" cy="3810000"/>
          </a:xfrm>
          <a:prstGeom prst="line">
            <a:avLst/>
          </a:prstGeom>
          <a:ln w="57150">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rot="21139583">
            <a:off x="7250814" y="1852921"/>
            <a:ext cx="509771" cy="2918581"/>
          </a:xfrm>
          <a:prstGeom prst="ellipse">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812639" y="2892995"/>
            <a:ext cx="2023311" cy="400110"/>
          </a:xfrm>
          <a:prstGeom prst="rect">
            <a:avLst/>
          </a:prstGeom>
          <a:noFill/>
        </p:spPr>
        <p:txBody>
          <a:bodyPr wrap="none" rtlCol="0">
            <a:spAutoFit/>
          </a:bodyPr>
          <a:lstStyle/>
          <a:p>
            <a:r>
              <a:rPr lang="en-US" sz="2000" b="1" dirty="0">
                <a:solidFill>
                  <a:srgbClr val="0070C0"/>
                </a:solidFill>
              </a:rPr>
              <a:t>Steepest Slope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2" grpId="0" animBg="1"/>
      <p:bldP spid="2" grpId="1" animBg="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a:stretch/>
        </p:blipFill>
        <p:spPr>
          <a:xfrm>
            <a:off x="1774908" y="2905207"/>
            <a:ext cx="3161183" cy="2282906"/>
          </a:xfrm>
          <a:prstGeom prst="rect">
            <a:avLst/>
          </a:prstGeom>
          <a:noFill/>
          <a:ln>
            <a:noFill/>
          </a:ln>
        </p:spPr>
      </p:pic>
      <p:pic>
        <p:nvPicPr>
          <p:cNvPr id="241" name="Shape 241"/>
          <p:cNvPicPr preferRelativeResize="0"/>
          <p:nvPr/>
        </p:nvPicPr>
        <p:blipFill rotWithShape="1">
          <a:blip r:embed="rId4">
            <a:alphaModFix/>
          </a:blip>
          <a:srcRect/>
          <a:stretch/>
        </p:blipFill>
        <p:spPr>
          <a:xfrm>
            <a:off x="5208525" y="1321515"/>
            <a:ext cx="5200500" cy="2916600"/>
          </a:xfrm>
          <a:prstGeom prst="rect">
            <a:avLst/>
          </a:prstGeom>
          <a:noFill/>
          <a:ln>
            <a:noFill/>
          </a:ln>
        </p:spPr>
      </p:pic>
      <p:sp>
        <p:nvSpPr>
          <p:cNvPr id="243" name="Shape 243"/>
          <p:cNvSpPr txBox="1">
            <a:spLocks noGrp="1"/>
          </p:cNvSpPr>
          <p:nvPr>
            <p:ph idx="1"/>
          </p:nvPr>
        </p:nvSpPr>
        <p:spPr>
          <a:xfrm>
            <a:off x="1905000" y="5181600"/>
            <a:ext cx="8229600" cy="9905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2220" b="1" i="0" u="none" strike="noStrike" cap="none" dirty="0">
                <a:solidFill>
                  <a:schemeClr val="dk1"/>
                </a:solidFill>
                <a:latin typeface="Arial"/>
                <a:ea typeface="Arial"/>
                <a:cs typeface="Arial"/>
                <a:sym typeface="Arial"/>
              </a:rPr>
              <a:t>The higher the compression modulus; the more condensed the system is considered to be due to strong molecular interactions</a:t>
            </a:r>
          </a:p>
          <a:p>
            <a:pPr marL="228600" marR="0" lvl="0" indent="-228600" algn="l" rtl="0">
              <a:lnSpc>
                <a:spcPct val="80000"/>
              </a:lnSpc>
              <a:spcBef>
                <a:spcPts val="1000"/>
              </a:spcBef>
              <a:buClr>
                <a:schemeClr val="dk1"/>
              </a:buClr>
              <a:buSzPct val="99615"/>
              <a:buFont typeface="Arial"/>
              <a:buNone/>
            </a:pPr>
            <a:endParaRPr sz="2590" b="0" i="0" u="none" strike="noStrike" cap="none" dirty="0">
              <a:solidFill>
                <a:schemeClr val="dk1"/>
              </a:solidFill>
              <a:latin typeface="Arial"/>
              <a:ea typeface="Arial"/>
              <a:cs typeface="Arial"/>
              <a:sym typeface="Arial"/>
            </a:endParaRPr>
          </a:p>
        </p:txBody>
      </p:sp>
      <p:sp>
        <p:nvSpPr>
          <p:cNvPr id="242" name="Shape 242"/>
          <p:cNvSpPr txBox="1">
            <a:spLocks noGrp="1"/>
          </p:cNvSpPr>
          <p:nvPr>
            <p:ph type="title"/>
          </p:nvPr>
        </p:nvSpPr>
        <p:spPr>
          <a:xfrm>
            <a:off x="685800" y="457200"/>
            <a:ext cx="10508673"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FF0000"/>
              </a:buClr>
              <a:buSzPct val="25000"/>
              <a:buFont typeface="Arial"/>
              <a:buNone/>
            </a:pPr>
            <a:r>
              <a:rPr lang="en-US" sz="2800" b="1" i="0" u="none" strike="noStrike" cap="none" dirty="0">
                <a:solidFill>
                  <a:schemeClr val="tx1"/>
                </a:solidFill>
                <a:latin typeface="Arial"/>
                <a:ea typeface="Arial"/>
                <a:cs typeface="Arial"/>
                <a:sym typeface="Arial"/>
              </a:rPr>
              <a:t>Interpreting the Extent of Interaction </a:t>
            </a:r>
            <a:r>
              <a:rPr lang="en-US" sz="2800" b="1" i="1" u="none" strike="noStrike" cap="none" dirty="0">
                <a:solidFill>
                  <a:schemeClr val="tx1"/>
                </a:solidFill>
                <a:latin typeface="Arial"/>
                <a:ea typeface="Arial"/>
                <a:cs typeface="Arial"/>
                <a:sym typeface="Arial"/>
              </a:rPr>
              <a:t>Compression Modulus</a:t>
            </a:r>
          </a:p>
        </p:txBody>
      </p:sp>
      <p:pic>
        <p:nvPicPr>
          <p:cNvPr id="244" name="Shape 244"/>
          <p:cNvPicPr preferRelativeResize="0"/>
          <p:nvPr/>
        </p:nvPicPr>
        <p:blipFill rotWithShape="1">
          <a:blip r:embed="rId5">
            <a:alphaModFix/>
          </a:blip>
          <a:srcRect/>
          <a:stretch/>
        </p:blipFill>
        <p:spPr>
          <a:xfrm>
            <a:off x="1656875" y="1457521"/>
            <a:ext cx="3397250" cy="2392361"/>
          </a:xfrm>
          <a:prstGeom prst="rect">
            <a:avLst/>
          </a:prstGeom>
          <a:noFill/>
          <a:ln>
            <a:noFill/>
          </a:ln>
        </p:spPr>
      </p:pic>
      <p:cxnSp>
        <p:nvCxnSpPr>
          <p:cNvPr id="245" name="Shape 245"/>
          <p:cNvCxnSpPr/>
          <p:nvPr/>
        </p:nvCxnSpPr>
        <p:spPr>
          <a:xfrm rot="10800000">
            <a:off x="6032376" y="2420888"/>
            <a:ext cx="457200" cy="304799"/>
          </a:xfrm>
          <a:prstGeom prst="straightConnector1">
            <a:avLst/>
          </a:prstGeom>
          <a:noFill/>
          <a:ln w="28575" cap="flat" cmpd="sng">
            <a:solidFill>
              <a:schemeClr val="dk1"/>
            </a:solidFill>
            <a:prstDash val="solid"/>
            <a:miter/>
            <a:headEnd type="none" w="med" len="med"/>
            <a:tailEnd type="stealth" w="lg" len="lg"/>
          </a:ln>
        </p:spPr>
      </p:cxnSp>
      <p:cxnSp>
        <p:nvCxnSpPr>
          <p:cNvPr id="246" name="Shape 246"/>
          <p:cNvCxnSpPr>
            <a:cxnSpLocks/>
            <a:stCxn id="251" idx="1"/>
          </p:cNvCxnSpPr>
          <p:nvPr/>
        </p:nvCxnSpPr>
        <p:spPr>
          <a:xfrm flipH="1">
            <a:off x="6640475" y="1732405"/>
            <a:ext cx="207299" cy="254277"/>
          </a:xfrm>
          <a:prstGeom prst="straightConnector1">
            <a:avLst/>
          </a:prstGeom>
          <a:noFill/>
          <a:ln w="28575" cap="flat" cmpd="sng">
            <a:solidFill>
              <a:schemeClr val="dk1"/>
            </a:solidFill>
            <a:prstDash val="solid"/>
            <a:miter/>
            <a:headEnd type="none" w="med" len="med"/>
            <a:tailEnd type="stealth" w="lg" len="lg"/>
          </a:ln>
        </p:spPr>
      </p:cxnSp>
      <p:sp>
        <p:nvSpPr>
          <p:cNvPr id="247" name="Shape 247"/>
          <p:cNvSpPr txBox="1"/>
          <p:nvPr/>
        </p:nvSpPr>
        <p:spPr>
          <a:xfrm>
            <a:off x="3294744" y="3334307"/>
            <a:ext cx="1816523"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err="1">
                <a:solidFill>
                  <a:srgbClr val="004FEE"/>
                </a:solidFill>
                <a:latin typeface="Arial"/>
                <a:ea typeface="Arial"/>
                <a:cs typeface="Arial"/>
                <a:sym typeface="Arial"/>
              </a:rPr>
              <a:t>E.Coli</a:t>
            </a:r>
            <a:r>
              <a:rPr lang="en-US" sz="1100" b="1" dirty="0">
                <a:solidFill>
                  <a:srgbClr val="004FEE"/>
                </a:solidFill>
                <a:latin typeface="Arial"/>
                <a:ea typeface="Arial"/>
                <a:cs typeface="Arial"/>
                <a:sym typeface="Arial"/>
              </a:rPr>
              <a:t> +  hop acid</a:t>
            </a:r>
          </a:p>
        </p:txBody>
      </p:sp>
      <p:sp>
        <p:nvSpPr>
          <p:cNvPr id="248" name="Shape 248"/>
          <p:cNvSpPr txBox="1"/>
          <p:nvPr/>
        </p:nvSpPr>
        <p:spPr>
          <a:xfrm>
            <a:off x="2773075" y="3659675"/>
            <a:ext cx="664500" cy="30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a:solidFill>
                  <a:schemeClr val="accent1"/>
                </a:solidFill>
                <a:latin typeface="Arial"/>
                <a:ea typeface="Arial"/>
                <a:cs typeface="Arial"/>
                <a:sym typeface="Arial"/>
              </a:rPr>
              <a:t>E.coli</a:t>
            </a:r>
          </a:p>
        </p:txBody>
      </p:sp>
      <p:sp>
        <p:nvSpPr>
          <p:cNvPr id="249" name="Shape 249"/>
          <p:cNvSpPr txBox="1"/>
          <p:nvPr/>
        </p:nvSpPr>
        <p:spPr>
          <a:xfrm>
            <a:off x="6505946" y="2565198"/>
            <a:ext cx="914400" cy="914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dirty="0">
                <a:solidFill>
                  <a:schemeClr val="accent1"/>
                </a:solidFill>
              </a:rPr>
              <a:t>E.coli</a:t>
            </a:r>
          </a:p>
        </p:txBody>
      </p:sp>
      <p:sp>
        <p:nvSpPr>
          <p:cNvPr id="250" name="Shape 250"/>
          <p:cNvSpPr txBox="1"/>
          <p:nvPr/>
        </p:nvSpPr>
        <p:spPr>
          <a:xfrm>
            <a:off x="5567932" y="0"/>
            <a:ext cx="914400" cy="9144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100"/>
          </a:p>
        </p:txBody>
      </p:sp>
      <p:sp>
        <p:nvSpPr>
          <p:cNvPr id="251" name="Shape 251"/>
          <p:cNvSpPr txBox="1"/>
          <p:nvPr/>
        </p:nvSpPr>
        <p:spPr>
          <a:xfrm>
            <a:off x="6847774" y="1584730"/>
            <a:ext cx="1435092" cy="295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dirty="0" err="1">
                <a:solidFill>
                  <a:srgbClr val="004FEE"/>
                </a:solidFill>
              </a:rPr>
              <a:t>E.Coli</a:t>
            </a:r>
            <a:r>
              <a:rPr lang="en-US" sz="1100" b="1" dirty="0">
                <a:solidFill>
                  <a:srgbClr val="004FEE"/>
                </a:solidFill>
              </a:rPr>
              <a:t> + hop acid </a:t>
            </a:r>
          </a:p>
        </p:txBody>
      </p:sp>
    </p:spTree>
    <p:extLst>
      <p:ext uri="{BB962C8B-B14F-4D97-AF65-F5344CB8AC3E}">
        <p14:creationId xmlns:p14="http://schemas.microsoft.com/office/powerpoint/2010/main" val="46220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639A-1FB4-5980-AB1C-DC1A718B354A}"/>
              </a:ext>
            </a:extLst>
          </p:cNvPr>
          <p:cNvSpPr>
            <a:spLocks noGrp="1"/>
          </p:cNvSpPr>
          <p:nvPr>
            <p:ph type="title"/>
          </p:nvPr>
        </p:nvSpPr>
        <p:spPr/>
        <p:txBody>
          <a:bodyPr/>
          <a:lstStyle/>
          <a:p>
            <a:r>
              <a:rPr lang="en-KR" dirty="0"/>
              <a:t>Thanks</a:t>
            </a:r>
          </a:p>
        </p:txBody>
      </p:sp>
      <p:sp>
        <p:nvSpPr>
          <p:cNvPr id="3" name="Content Placeholder 2">
            <a:extLst>
              <a:ext uri="{FF2B5EF4-FFF2-40B4-BE49-F238E27FC236}">
                <a16:creationId xmlns:a16="http://schemas.microsoft.com/office/drawing/2014/main" id="{2135051C-6652-7AF1-5D5D-E634E2852087}"/>
              </a:ext>
            </a:extLst>
          </p:cNvPr>
          <p:cNvSpPr>
            <a:spLocks noGrp="1"/>
          </p:cNvSpPr>
          <p:nvPr>
            <p:ph idx="1"/>
          </p:nvPr>
        </p:nvSpPr>
        <p:spPr/>
        <p:txBody>
          <a:bodyPr/>
          <a:lstStyle/>
          <a:p>
            <a:r>
              <a:rPr lang="en-KR" dirty="0"/>
              <a:t>My Undergraduate PI Dr. Goach, Audra from Monmouth College.</a:t>
            </a:r>
          </a:p>
          <a:p>
            <a:r>
              <a:rPr lang="en-KR" dirty="0"/>
              <a:t>To all of you listening my talk today.</a:t>
            </a:r>
          </a:p>
          <a:p>
            <a:endParaRPr lang="en-KR" dirty="0"/>
          </a:p>
        </p:txBody>
      </p:sp>
      <p:sp>
        <p:nvSpPr>
          <p:cNvPr id="4" name="Date Placeholder 3">
            <a:extLst>
              <a:ext uri="{FF2B5EF4-FFF2-40B4-BE49-F238E27FC236}">
                <a16:creationId xmlns:a16="http://schemas.microsoft.com/office/drawing/2014/main" id="{329E28DD-E214-3D68-8C90-D6A2B604C79E}"/>
              </a:ext>
            </a:extLst>
          </p:cNvPr>
          <p:cNvSpPr>
            <a:spLocks noGrp="1"/>
          </p:cNvSpPr>
          <p:nvPr>
            <p:ph type="dt" sz="half" idx="10"/>
          </p:nvPr>
        </p:nvSpPr>
        <p:spPr/>
        <p:txBody>
          <a:bodyPr/>
          <a:lstStyle/>
          <a:p>
            <a:fld id="{626DE685-1B6F-4D7C-AEF2-C9AD71EC467A}" type="datetime1">
              <a:rPr lang="en-US" smtClean="0"/>
              <a:t>4/16/2024</a:t>
            </a:fld>
            <a:endParaRPr lang="en-US"/>
          </a:p>
        </p:txBody>
      </p:sp>
      <p:sp>
        <p:nvSpPr>
          <p:cNvPr id="5" name="Footer Placeholder 4">
            <a:extLst>
              <a:ext uri="{FF2B5EF4-FFF2-40B4-BE49-F238E27FC236}">
                <a16:creationId xmlns:a16="http://schemas.microsoft.com/office/drawing/2014/main" id="{94057EF5-CC6E-C1EC-B0F3-D5ADE19FEF3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A7948E3-66BB-B2FB-4461-F7D628B5A6E7}"/>
              </a:ext>
            </a:extLst>
          </p:cNvPr>
          <p:cNvSpPr>
            <a:spLocks noGrp="1"/>
          </p:cNvSpPr>
          <p:nvPr>
            <p:ph type="sldNum" sz="quarter" idx="12"/>
          </p:nvPr>
        </p:nvSpPr>
        <p:spPr/>
        <p:txBody>
          <a:bodyPr/>
          <a:lstStyle/>
          <a:p>
            <a:fld id="{87E7843D-FF13-4365-9478-9625B70A2705}" type="slidenum">
              <a:rPr lang="en-US" smtClean="0"/>
              <a:t>12</a:t>
            </a:fld>
            <a:endParaRPr lang="en-US"/>
          </a:p>
        </p:txBody>
      </p:sp>
    </p:spTree>
    <p:extLst>
      <p:ext uri="{BB962C8B-B14F-4D97-AF65-F5344CB8AC3E}">
        <p14:creationId xmlns:p14="http://schemas.microsoft.com/office/powerpoint/2010/main" val="89816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A0E4-B7CC-FDC2-0A71-DBA25A289193}"/>
              </a:ext>
            </a:extLst>
          </p:cNvPr>
          <p:cNvSpPr>
            <a:spLocks noGrp="1"/>
          </p:cNvSpPr>
          <p:nvPr>
            <p:ph type="title"/>
          </p:nvPr>
        </p:nvSpPr>
        <p:spPr/>
        <p:txBody>
          <a:bodyPr/>
          <a:lstStyle/>
          <a:p>
            <a:r>
              <a:rPr lang="en-KR" dirty="0"/>
              <a:t>What is Langmuir Trough?</a:t>
            </a:r>
          </a:p>
        </p:txBody>
      </p:sp>
      <p:sp>
        <p:nvSpPr>
          <p:cNvPr id="3" name="Content Placeholder 2">
            <a:extLst>
              <a:ext uri="{FF2B5EF4-FFF2-40B4-BE49-F238E27FC236}">
                <a16:creationId xmlns:a16="http://schemas.microsoft.com/office/drawing/2014/main" id="{2C3E3E00-3448-CB72-E126-37352BE30650}"/>
              </a:ext>
            </a:extLst>
          </p:cNvPr>
          <p:cNvSpPr>
            <a:spLocks noGrp="1"/>
          </p:cNvSpPr>
          <p:nvPr>
            <p:ph idx="1"/>
          </p:nvPr>
        </p:nvSpPr>
        <p:spPr>
          <a:xfrm>
            <a:off x="700636" y="1754909"/>
            <a:ext cx="5275292" cy="4174305"/>
          </a:xfrm>
        </p:spPr>
        <p:txBody>
          <a:bodyPr/>
          <a:lstStyle/>
          <a:p>
            <a:r>
              <a:rPr lang="en-KR" dirty="0"/>
              <a:t>Langmuir, Langmuir-Blodgett (LB) or Langmuir-Schaefer</a:t>
            </a:r>
            <a:r>
              <a:rPr lang="ko-KR" altLang="en-US" dirty="0"/>
              <a:t> </a:t>
            </a:r>
            <a:r>
              <a:rPr lang="en-US" altLang="ko-KR" dirty="0"/>
              <a:t>monolayer or film.</a:t>
            </a:r>
          </a:p>
          <a:p>
            <a:r>
              <a:rPr lang="en-US" dirty="0"/>
              <a:t>I</a:t>
            </a:r>
            <a:r>
              <a:rPr lang="en-KR" dirty="0"/>
              <a:t>t allows you to mimick confined 2D study of your interested monolayer.</a:t>
            </a:r>
          </a:p>
          <a:p>
            <a:r>
              <a:rPr lang="en-KR" dirty="0"/>
              <a:t>Monolayers can be made with </a:t>
            </a:r>
          </a:p>
          <a:p>
            <a:pPr lvl="1"/>
            <a:r>
              <a:rPr lang="en-US" dirty="0"/>
              <a:t>L</a:t>
            </a:r>
            <a:r>
              <a:rPr lang="en-KR" dirty="0"/>
              <a:t>ipids </a:t>
            </a:r>
          </a:p>
          <a:p>
            <a:pPr lvl="1"/>
            <a:r>
              <a:rPr lang="en-US" dirty="0"/>
              <a:t>N</a:t>
            </a:r>
            <a:r>
              <a:rPr lang="en-KR" dirty="0"/>
              <a:t>anoparticles  </a:t>
            </a:r>
            <a:endParaRPr lang="en-US" dirty="0"/>
          </a:p>
          <a:p>
            <a:pPr marL="457200" lvl="1" indent="0">
              <a:buNone/>
            </a:pPr>
            <a:endParaRPr lang="en-US" dirty="0"/>
          </a:p>
        </p:txBody>
      </p:sp>
      <p:sp>
        <p:nvSpPr>
          <p:cNvPr id="5" name="Footer Placeholder 4">
            <a:extLst>
              <a:ext uri="{FF2B5EF4-FFF2-40B4-BE49-F238E27FC236}">
                <a16:creationId xmlns:a16="http://schemas.microsoft.com/office/drawing/2014/main" id="{3A3D385E-6E73-3B77-3D66-F1BCB6B7886A}"/>
              </a:ext>
            </a:extLst>
          </p:cNvPr>
          <p:cNvSpPr>
            <a:spLocks noGrp="1"/>
          </p:cNvSpPr>
          <p:nvPr>
            <p:ph type="ftr" sz="quarter" idx="11"/>
          </p:nvPr>
        </p:nvSpPr>
        <p:spPr>
          <a:xfrm>
            <a:off x="700635" y="6173787"/>
            <a:ext cx="10967240" cy="365125"/>
          </a:xfrm>
        </p:spPr>
        <p:txBody>
          <a:bodyPr/>
          <a:lstStyle/>
          <a:p>
            <a:r>
              <a:rPr lang="en-US" dirty="0" err="1"/>
              <a:t>Skippins</a:t>
            </a:r>
            <a:r>
              <a:rPr lang="en-US" dirty="0"/>
              <a:t>, A. Deposition and Analysis of Graphene Thin Films. 2015.</a:t>
            </a:r>
          </a:p>
          <a:p>
            <a:endParaRPr lang="en-US" sz="400" dirty="0"/>
          </a:p>
        </p:txBody>
      </p:sp>
      <p:sp>
        <p:nvSpPr>
          <p:cNvPr id="6" name="Slide Number Placeholder 5">
            <a:extLst>
              <a:ext uri="{FF2B5EF4-FFF2-40B4-BE49-F238E27FC236}">
                <a16:creationId xmlns:a16="http://schemas.microsoft.com/office/drawing/2014/main" id="{FB424DEE-62C6-6E8D-5490-0EC5DDACF601}"/>
              </a:ext>
            </a:extLst>
          </p:cNvPr>
          <p:cNvSpPr>
            <a:spLocks noGrp="1"/>
          </p:cNvSpPr>
          <p:nvPr>
            <p:ph type="sldNum" sz="quarter" idx="12"/>
          </p:nvPr>
        </p:nvSpPr>
        <p:spPr/>
        <p:txBody>
          <a:bodyPr/>
          <a:lstStyle/>
          <a:p>
            <a:fld id="{87E7843D-FF13-4365-9478-9625B70A2705}" type="slidenum">
              <a:rPr lang="en-US" smtClean="0"/>
              <a:t>2</a:t>
            </a:fld>
            <a:endParaRPr lang="en-US"/>
          </a:p>
        </p:txBody>
      </p:sp>
      <p:pic>
        <p:nvPicPr>
          <p:cNvPr id="7" name="Picture 6">
            <a:extLst>
              <a:ext uri="{FF2B5EF4-FFF2-40B4-BE49-F238E27FC236}">
                <a16:creationId xmlns:a16="http://schemas.microsoft.com/office/drawing/2014/main" id="{76027447-BCCC-10AD-D144-FE13CD00AF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5872" y="1754909"/>
            <a:ext cx="5576751" cy="4174304"/>
          </a:xfrm>
          <a:prstGeom prst="rect">
            <a:avLst/>
          </a:prstGeom>
          <a:noFill/>
          <a:ln>
            <a:noFill/>
          </a:ln>
        </p:spPr>
      </p:pic>
    </p:spTree>
    <p:extLst>
      <p:ext uri="{BB962C8B-B14F-4D97-AF65-F5344CB8AC3E}">
        <p14:creationId xmlns:p14="http://schemas.microsoft.com/office/powerpoint/2010/main" val="201773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5A190E32-527D-E8BD-8DBF-71995E8FEC38}"/>
            </a:ext>
          </a:extLst>
        </p:cNvPr>
        <p:cNvGrpSpPr/>
        <p:nvPr/>
      </p:nvGrpSpPr>
      <p:grpSpPr>
        <a:xfrm>
          <a:off x="0" y="0"/>
          <a:ext cx="0" cy="0"/>
          <a:chOff x="0" y="0"/>
          <a:chExt cx="0" cy="0"/>
        </a:xfrm>
      </p:grpSpPr>
      <p:sp>
        <p:nvSpPr>
          <p:cNvPr id="105" name="Shape 105">
            <a:extLst>
              <a:ext uri="{FF2B5EF4-FFF2-40B4-BE49-F238E27FC236}">
                <a16:creationId xmlns:a16="http://schemas.microsoft.com/office/drawing/2014/main" id="{1AA750CD-541E-A980-816A-69ADC4D6ABA5}"/>
              </a:ext>
            </a:extLst>
          </p:cNvPr>
          <p:cNvSpPr/>
          <p:nvPr/>
        </p:nvSpPr>
        <p:spPr>
          <a:xfrm>
            <a:off x="1524000" y="914400"/>
            <a:ext cx="9144000" cy="4114800"/>
          </a:xfrm>
          <a:prstGeom prst="rect">
            <a:avLst/>
          </a:prstGeom>
          <a:noFill/>
          <a:ln>
            <a:noFill/>
          </a:ln>
        </p:spPr>
        <p:txBody>
          <a:bodyPr lIns="91425" tIns="45700" rIns="91425" bIns="45700" anchor="t" anchorCtr="0">
            <a:noAutofit/>
          </a:bodyPr>
          <a:lstStyle/>
          <a:p>
            <a:pPr marL="1143000" marR="0" lvl="2" indent="-228600" algn="l" rtl="0">
              <a:lnSpc>
                <a:spcPct val="8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a:p>
            <a:pPr marL="742950" marR="0" lvl="1" indent="-285750" algn="l" rtl="0">
              <a:lnSpc>
                <a:spcPct val="80000"/>
              </a:lnSpc>
              <a:spcBef>
                <a:spcPts val="32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a:p>
            <a:pPr marL="742950" marR="0" lvl="1" indent="-285750" algn="l" rtl="0">
              <a:spcBef>
                <a:spcPts val="400"/>
              </a:spcBef>
              <a:spcAft>
                <a:spcPts val="0"/>
              </a:spcAft>
              <a:buClr>
                <a:schemeClr val="dk1"/>
              </a:buClr>
              <a:buFont typeface="Arial"/>
              <a:buNone/>
            </a:pPr>
            <a:endParaRPr sz="2000" b="0" i="0"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Font typeface="Arial"/>
              <a:buNone/>
            </a:pPr>
            <a:endParaRPr sz="240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Font typeface="Arial"/>
              <a:buNone/>
            </a:pPr>
            <a:endParaRPr sz="2800">
              <a:solidFill>
                <a:schemeClr val="dk2"/>
              </a:solidFill>
              <a:latin typeface="Arial"/>
              <a:ea typeface="Arial"/>
              <a:cs typeface="Arial"/>
              <a:sym typeface="Arial"/>
            </a:endParaRPr>
          </a:p>
          <a:p>
            <a:pPr marL="342900" marR="0" lvl="0" indent="-342900" algn="l" rtl="0">
              <a:spcBef>
                <a:spcPts val="560"/>
              </a:spcBef>
              <a:spcAft>
                <a:spcPts val="0"/>
              </a:spcAft>
              <a:buClr>
                <a:schemeClr val="dk1"/>
              </a:buClr>
              <a:buFont typeface="Arial"/>
              <a:buNone/>
            </a:pPr>
            <a:endParaRPr sz="2800">
              <a:solidFill>
                <a:schemeClr val="dk2"/>
              </a:solidFill>
              <a:latin typeface="Arial"/>
              <a:ea typeface="Arial"/>
              <a:cs typeface="Arial"/>
              <a:sym typeface="Arial"/>
            </a:endParaRPr>
          </a:p>
          <a:p>
            <a:pPr marL="342900" marR="0" lvl="0" indent="-342900" algn="l" rtl="0">
              <a:spcBef>
                <a:spcPts val="560"/>
              </a:spcBef>
              <a:spcAft>
                <a:spcPts val="0"/>
              </a:spcAft>
              <a:buClr>
                <a:schemeClr val="dk1"/>
              </a:buClr>
              <a:buFont typeface="Arial"/>
              <a:buNone/>
            </a:pPr>
            <a:endParaRPr sz="2800">
              <a:solidFill>
                <a:schemeClr val="dk2"/>
              </a:solidFill>
              <a:latin typeface="Arial"/>
              <a:ea typeface="Arial"/>
              <a:cs typeface="Arial"/>
              <a:sym typeface="Arial"/>
            </a:endParaRPr>
          </a:p>
          <a:p>
            <a:pPr marL="342900" marR="0" lvl="0" indent="-342900" algn="l" rtl="0">
              <a:spcBef>
                <a:spcPts val="400"/>
              </a:spcBef>
              <a:spcAft>
                <a:spcPts val="0"/>
              </a:spcAft>
              <a:buClr>
                <a:schemeClr val="dk1"/>
              </a:buClr>
              <a:buFont typeface="Arial"/>
              <a:buNone/>
            </a:pPr>
            <a:endParaRPr sz="2000">
              <a:solidFill>
                <a:schemeClr val="dk2"/>
              </a:solidFill>
              <a:latin typeface="Arial"/>
              <a:ea typeface="Arial"/>
              <a:cs typeface="Arial"/>
              <a:sym typeface="Arial"/>
            </a:endParaRPr>
          </a:p>
          <a:p>
            <a:pPr marL="342900" marR="0" lvl="0" indent="-342900" algn="l" rtl="0">
              <a:spcBef>
                <a:spcPts val="400"/>
              </a:spcBef>
              <a:spcAft>
                <a:spcPts val="0"/>
              </a:spcAft>
              <a:buClr>
                <a:schemeClr val="dk1"/>
              </a:buClr>
              <a:buFont typeface="Arial"/>
              <a:buNone/>
            </a:pPr>
            <a:endParaRPr sz="2000">
              <a:solidFill>
                <a:schemeClr val="dk2"/>
              </a:solidFill>
              <a:latin typeface="Arial"/>
              <a:ea typeface="Arial"/>
              <a:cs typeface="Arial"/>
              <a:sym typeface="Arial"/>
            </a:endParaRPr>
          </a:p>
          <a:p>
            <a:pPr marL="342900" marR="0" lvl="0" indent="-342900" algn="l" rtl="0">
              <a:spcBef>
                <a:spcPts val="480"/>
              </a:spcBef>
              <a:buClr>
                <a:schemeClr val="dk1"/>
              </a:buClr>
              <a:buFont typeface="Arial"/>
              <a:buNone/>
            </a:pPr>
            <a:endParaRPr sz="2400">
              <a:solidFill>
                <a:schemeClr val="dk1"/>
              </a:solidFill>
              <a:latin typeface="Arial"/>
              <a:ea typeface="Arial"/>
              <a:cs typeface="Arial"/>
              <a:sym typeface="Arial"/>
            </a:endParaRPr>
          </a:p>
        </p:txBody>
      </p:sp>
      <p:sp>
        <p:nvSpPr>
          <p:cNvPr id="106" name="Shape 106">
            <a:extLst>
              <a:ext uri="{FF2B5EF4-FFF2-40B4-BE49-F238E27FC236}">
                <a16:creationId xmlns:a16="http://schemas.microsoft.com/office/drawing/2014/main" id="{6A6E159B-A7EF-C136-D5C2-9520EB1C3587}"/>
              </a:ext>
            </a:extLst>
          </p:cNvPr>
          <p:cNvSpPr/>
          <p:nvPr/>
        </p:nvSpPr>
        <p:spPr>
          <a:xfrm>
            <a:off x="2209800" y="228600"/>
            <a:ext cx="7772400" cy="1447800"/>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3600">
              <a:solidFill>
                <a:srgbClr val="000066"/>
              </a:solidFill>
              <a:latin typeface="Arial"/>
              <a:ea typeface="Arial"/>
              <a:cs typeface="Arial"/>
              <a:sym typeface="Arial"/>
            </a:endParaRPr>
          </a:p>
        </p:txBody>
      </p:sp>
      <p:pic>
        <p:nvPicPr>
          <p:cNvPr id="107" name="Shape 107">
            <a:extLst>
              <a:ext uri="{FF2B5EF4-FFF2-40B4-BE49-F238E27FC236}">
                <a16:creationId xmlns:a16="http://schemas.microsoft.com/office/drawing/2014/main" id="{B4633E87-1395-F224-A208-E6899150F72F}"/>
              </a:ext>
            </a:extLst>
          </p:cNvPr>
          <p:cNvPicPr preferRelativeResize="0"/>
          <p:nvPr/>
        </p:nvPicPr>
        <p:blipFill rotWithShape="1">
          <a:blip r:embed="rId3">
            <a:alphaModFix/>
          </a:blip>
          <a:srcRect t="12822" b="13388"/>
          <a:stretch/>
        </p:blipFill>
        <p:spPr>
          <a:xfrm>
            <a:off x="1524000" y="762000"/>
            <a:ext cx="8812213" cy="3276600"/>
          </a:xfrm>
          <a:prstGeom prst="rect">
            <a:avLst/>
          </a:prstGeom>
          <a:noFill/>
          <a:ln>
            <a:noFill/>
          </a:ln>
        </p:spPr>
      </p:pic>
      <p:sp>
        <p:nvSpPr>
          <p:cNvPr id="108" name="Shape 108">
            <a:extLst>
              <a:ext uri="{FF2B5EF4-FFF2-40B4-BE49-F238E27FC236}">
                <a16:creationId xmlns:a16="http://schemas.microsoft.com/office/drawing/2014/main" id="{28BAFF36-AA64-BA96-EC21-45515324FD5C}"/>
              </a:ext>
            </a:extLst>
          </p:cNvPr>
          <p:cNvSpPr txBox="1"/>
          <p:nvPr/>
        </p:nvSpPr>
        <p:spPr>
          <a:xfrm>
            <a:off x="1676400" y="2209800"/>
            <a:ext cx="920749" cy="6413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a:ea typeface="Arial"/>
                <a:cs typeface="Arial"/>
                <a:sym typeface="Arial"/>
              </a:rPr>
              <a:t>Lipid </a:t>
            </a:r>
          </a:p>
          <a:p>
            <a:pPr marL="0" marR="0" lvl="0" indent="0" algn="l" rtl="0">
              <a:spcBef>
                <a:spcPts val="0"/>
              </a:spcBef>
              <a:buSzPct val="25000"/>
              <a:buNone/>
            </a:pPr>
            <a:r>
              <a:rPr lang="en-US" sz="1800" b="1">
                <a:solidFill>
                  <a:schemeClr val="dk1"/>
                </a:solidFill>
                <a:latin typeface="Arial"/>
                <a:ea typeface="Arial"/>
                <a:cs typeface="Arial"/>
                <a:sym typeface="Arial"/>
              </a:rPr>
              <a:t>bilayer</a:t>
            </a:r>
          </a:p>
        </p:txBody>
      </p:sp>
      <p:sp>
        <p:nvSpPr>
          <p:cNvPr id="109" name="Shape 109">
            <a:extLst>
              <a:ext uri="{FF2B5EF4-FFF2-40B4-BE49-F238E27FC236}">
                <a16:creationId xmlns:a16="http://schemas.microsoft.com/office/drawing/2014/main" id="{FBBC4A0C-6810-68D5-8CF8-BE46BA8D4B9B}"/>
              </a:ext>
            </a:extLst>
          </p:cNvPr>
          <p:cNvSpPr txBox="1"/>
          <p:nvPr/>
        </p:nvSpPr>
        <p:spPr>
          <a:xfrm>
            <a:off x="1828800" y="4327526"/>
            <a:ext cx="184149" cy="244474"/>
          </a:xfrm>
          <a:prstGeom prst="rect">
            <a:avLst/>
          </a:prstGeom>
          <a:noFill/>
          <a:ln>
            <a:noFill/>
          </a:ln>
        </p:spPr>
        <p:txBody>
          <a:bodyPr lIns="91425" tIns="45700" rIns="91425" bIns="45700" anchor="t" anchorCtr="0">
            <a:noAutofit/>
          </a:bodyPr>
          <a:lstStyle/>
          <a:p>
            <a:pPr marL="0" marR="0" lvl="0" indent="0" algn="l" rtl="0">
              <a:spcBef>
                <a:spcPts val="0"/>
              </a:spcBef>
              <a:buNone/>
            </a:pPr>
            <a:endParaRPr sz="1000">
              <a:solidFill>
                <a:srgbClr val="000000"/>
              </a:solidFill>
              <a:latin typeface="Arial"/>
              <a:ea typeface="Arial"/>
              <a:cs typeface="Arial"/>
              <a:sym typeface="Arial"/>
            </a:endParaRPr>
          </a:p>
        </p:txBody>
      </p:sp>
      <p:sp>
        <p:nvSpPr>
          <p:cNvPr id="110" name="Shape 110">
            <a:extLst>
              <a:ext uri="{FF2B5EF4-FFF2-40B4-BE49-F238E27FC236}">
                <a16:creationId xmlns:a16="http://schemas.microsoft.com/office/drawing/2014/main" id="{2D1EE10F-C917-481A-633A-A793A5F0396F}"/>
              </a:ext>
            </a:extLst>
          </p:cNvPr>
          <p:cNvSpPr/>
          <p:nvPr/>
        </p:nvSpPr>
        <p:spPr>
          <a:xfrm>
            <a:off x="0" y="2619"/>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3600" b="1" dirty="0">
                <a:solidFill>
                  <a:schemeClr val="tx1"/>
                </a:solidFill>
                <a:latin typeface="Arial"/>
                <a:ea typeface="Arial"/>
                <a:cs typeface="Arial"/>
                <a:sym typeface="Arial"/>
              </a:rPr>
              <a:t>What is a Model Cell Membrane?</a:t>
            </a:r>
          </a:p>
        </p:txBody>
      </p:sp>
      <p:sp>
        <p:nvSpPr>
          <p:cNvPr id="111" name="Shape 111">
            <a:extLst>
              <a:ext uri="{FF2B5EF4-FFF2-40B4-BE49-F238E27FC236}">
                <a16:creationId xmlns:a16="http://schemas.microsoft.com/office/drawing/2014/main" id="{17634E93-CB1D-3F1F-D2C6-F70BB0BBD319}"/>
              </a:ext>
            </a:extLst>
          </p:cNvPr>
          <p:cNvSpPr txBox="1"/>
          <p:nvPr/>
        </p:nvSpPr>
        <p:spPr>
          <a:xfrm>
            <a:off x="5486400" y="4876801"/>
            <a:ext cx="184149" cy="366713"/>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12" name="Shape 112">
            <a:extLst>
              <a:ext uri="{FF2B5EF4-FFF2-40B4-BE49-F238E27FC236}">
                <a16:creationId xmlns:a16="http://schemas.microsoft.com/office/drawing/2014/main" id="{707C50D5-B38C-091F-8F00-192A094DC86D}"/>
              </a:ext>
            </a:extLst>
          </p:cNvPr>
          <p:cNvSpPr txBox="1"/>
          <p:nvPr/>
        </p:nvSpPr>
        <p:spPr>
          <a:xfrm>
            <a:off x="4038600" y="6513512"/>
            <a:ext cx="184149" cy="36671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113" name="Shape 113">
            <a:extLst>
              <a:ext uri="{FF2B5EF4-FFF2-40B4-BE49-F238E27FC236}">
                <a16:creationId xmlns:a16="http://schemas.microsoft.com/office/drawing/2014/main" id="{AFF5CA8C-A4FB-271E-814C-A5BAE6496ED3}"/>
              </a:ext>
            </a:extLst>
          </p:cNvPr>
          <p:cNvSpPr txBox="1"/>
          <p:nvPr/>
        </p:nvSpPr>
        <p:spPr>
          <a:xfrm>
            <a:off x="7804150" y="6521451"/>
            <a:ext cx="184149" cy="366713"/>
          </a:xfrm>
          <a:prstGeom prst="rect">
            <a:avLst/>
          </a:prstGeom>
          <a:noFill/>
          <a:ln>
            <a:noFill/>
          </a:ln>
        </p:spPr>
        <p:txBody>
          <a:bodyPr lIns="91425" tIns="45700" rIns="91425" bIns="45700" anchor="t" anchorCtr="0">
            <a:noAutofit/>
          </a:bodyPr>
          <a:lstStyle/>
          <a:p>
            <a:pPr marL="0" marR="0" lvl="0" indent="0" algn="ctr" rtl="0">
              <a:spcBef>
                <a:spcPts val="0"/>
              </a:spcBef>
              <a:buNone/>
            </a:pPr>
            <a:endParaRPr sz="1800">
              <a:solidFill>
                <a:schemeClr val="dk1"/>
              </a:solidFill>
              <a:latin typeface="Arial"/>
              <a:ea typeface="Arial"/>
              <a:cs typeface="Arial"/>
              <a:sym typeface="Arial"/>
            </a:endParaRPr>
          </a:p>
        </p:txBody>
      </p:sp>
      <p:sp>
        <p:nvSpPr>
          <p:cNvPr id="114" name="Shape 114">
            <a:extLst>
              <a:ext uri="{FF2B5EF4-FFF2-40B4-BE49-F238E27FC236}">
                <a16:creationId xmlns:a16="http://schemas.microsoft.com/office/drawing/2014/main" id="{FF6C4746-9FD4-9143-1F7A-CFEF40D5FF6E}"/>
              </a:ext>
            </a:extLst>
          </p:cNvPr>
          <p:cNvSpPr txBox="1"/>
          <p:nvPr/>
        </p:nvSpPr>
        <p:spPr>
          <a:xfrm>
            <a:off x="2667000" y="5837239"/>
            <a:ext cx="184149" cy="396874"/>
          </a:xfrm>
          <a:prstGeom prst="rect">
            <a:avLst/>
          </a:prstGeom>
          <a:noFill/>
          <a:ln>
            <a:noFill/>
          </a:ln>
        </p:spPr>
        <p:txBody>
          <a:bodyPr lIns="91425" tIns="45700" rIns="91425" bIns="45700" anchor="t" anchorCtr="0">
            <a:noAutofit/>
          </a:bodyPr>
          <a:lstStyle/>
          <a:p>
            <a:pPr marL="0" marR="0" lvl="0" indent="0" algn="l" rtl="0">
              <a:spcBef>
                <a:spcPts val="0"/>
              </a:spcBef>
              <a:buNone/>
            </a:pPr>
            <a:endParaRPr sz="2000">
              <a:solidFill>
                <a:schemeClr val="dk1"/>
              </a:solidFill>
              <a:latin typeface="Arial"/>
              <a:ea typeface="Arial"/>
              <a:cs typeface="Arial"/>
              <a:sym typeface="Arial"/>
            </a:endParaRPr>
          </a:p>
        </p:txBody>
      </p:sp>
      <p:cxnSp>
        <p:nvCxnSpPr>
          <p:cNvPr id="115" name="Shape 115">
            <a:extLst>
              <a:ext uri="{FF2B5EF4-FFF2-40B4-BE49-F238E27FC236}">
                <a16:creationId xmlns:a16="http://schemas.microsoft.com/office/drawing/2014/main" id="{D46D43B4-FC19-1830-7A62-7ACDE25E0931}"/>
              </a:ext>
            </a:extLst>
          </p:cNvPr>
          <p:cNvCxnSpPr/>
          <p:nvPr/>
        </p:nvCxnSpPr>
        <p:spPr>
          <a:xfrm flipH="1">
            <a:off x="4419600" y="990600"/>
            <a:ext cx="1219199" cy="990599"/>
          </a:xfrm>
          <a:prstGeom prst="straightConnector1">
            <a:avLst/>
          </a:prstGeom>
          <a:noFill/>
          <a:ln w="38100" cap="flat" cmpd="sng">
            <a:solidFill>
              <a:schemeClr val="dk1"/>
            </a:solidFill>
            <a:prstDash val="solid"/>
            <a:round/>
            <a:headEnd type="none" w="med" len="med"/>
            <a:tailEnd type="triangle" w="lg" len="lg"/>
          </a:ln>
        </p:spPr>
      </p:cxnSp>
      <p:cxnSp>
        <p:nvCxnSpPr>
          <p:cNvPr id="116" name="Shape 116">
            <a:extLst>
              <a:ext uri="{FF2B5EF4-FFF2-40B4-BE49-F238E27FC236}">
                <a16:creationId xmlns:a16="http://schemas.microsoft.com/office/drawing/2014/main" id="{257280E3-C4E0-EBD3-6519-D5A1C65355C0}"/>
              </a:ext>
            </a:extLst>
          </p:cNvPr>
          <p:cNvCxnSpPr/>
          <p:nvPr/>
        </p:nvCxnSpPr>
        <p:spPr>
          <a:xfrm>
            <a:off x="5638800" y="990600"/>
            <a:ext cx="533399" cy="990599"/>
          </a:xfrm>
          <a:prstGeom prst="straightConnector1">
            <a:avLst/>
          </a:prstGeom>
          <a:noFill/>
          <a:ln w="38100" cap="flat" cmpd="sng">
            <a:solidFill>
              <a:schemeClr val="dk1"/>
            </a:solidFill>
            <a:prstDash val="solid"/>
            <a:round/>
            <a:headEnd type="none" w="med" len="med"/>
            <a:tailEnd type="triangle" w="lg" len="lg"/>
          </a:ln>
        </p:spPr>
      </p:cxnSp>
      <p:sp>
        <p:nvSpPr>
          <p:cNvPr id="117" name="Shape 117">
            <a:extLst>
              <a:ext uri="{FF2B5EF4-FFF2-40B4-BE49-F238E27FC236}">
                <a16:creationId xmlns:a16="http://schemas.microsoft.com/office/drawing/2014/main" id="{8621794D-8D7E-784B-D1AB-206168E1C2C7}"/>
              </a:ext>
            </a:extLst>
          </p:cNvPr>
          <p:cNvSpPr txBox="1"/>
          <p:nvPr/>
        </p:nvSpPr>
        <p:spPr>
          <a:xfrm>
            <a:off x="5257800" y="685800"/>
            <a:ext cx="1085850" cy="3667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a:ea typeface="Arial"/>
                <a:cs typeface="Arial"/>
                <a:sym typeface="Arial"/>
              </a:rPr>
              <a:t>proteins</a:t>
            </a:r>
          </a:p>
        </p:txBody>
      </p:sp>
      <p:cxnSp>
        <p:nvCxnSpPr>
          <p:cNvPr id="118" name="Shape 118">
            <a:extLst>
              <a:ext uri="{FF2B5EF4-FFF2-40B4-BE49-F238E27FC236}">
                <a16:creationId xmlns:a16="http://schemas.microsoft.com/office/drawing/2014/main" id="{E8A34E4E-5BFE-4731-03C6-C31D608B32DB}"/>
              </a:ext>
            </a:extLst>
          </p:cNvPr>
          <p:cNvCxnSpPr/>
          <p:nvPr/>
        </p:nvCxnSpPr>
        <p:spPr>
          <a:xfrm flipH="1">
            <a:off x="8839200" y="1143000"/>
            <a:ext cx="76199" cy="457200"/>
          </a:xfrm>
          <a:prstGeom prst="straightConnector1">
            <a:avLst/>
          </a:prstGeom>
          <a:noFill/>
          <a:ln w="38100" cap="flat" cmpd="sng">
            <a:solidFill>
              <a:schemeClr val="dk1"/>
            </a:solidFill>
            <a:prstDash val="solid"/>
            <a:round/>
            <a:headEnd type="none" w="med" len="med"/>
            <a:tailEnd type="triangle" w="lg" len="lg"/>
          </a:ln>
        </p:spPr>
      </p:cxnSp>
      <p:sp>
        <p:nvSpPr>
          <p:cNvPr id="119" name="Shape 119">
            <a:extLst>
              <a:ext uri="{FF2B5EF4-FFF2-40B4-BE49-F238E27FC236}">
                <a16:creationId xmlns:a16="http://schemas.microsoft.com/office/drawing/2014/main" id="{2B7F7745-D5AA-9527-A828-40C88B4465F7}"/>
              </a:ext>
            </a:extLst>
          </p:cNvPr>
          <p:cNvSpPr txBox="1"/>
          <p:nvPr/>
        </p:nvSpPr>
        <p:spPr>
          <a:xfrm>
            <a:off x="8757914" y="776287"/>
            <a:ext cx="854722"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a:solidFill>
                  <a:schemeClr val="dk1"/>
                </a:solidFill>
                <a:latin typeface="Arial"/>
                <a:ea typeface="Arial"/>
                <a:cs typeface="Arial"/>
                <a:sym typeface="Arial"/>
              </a:rPr>
              <a:t>lipids </a:t>
            </a:r>
          </a:p>
        </p:txBody>
      </p:sp>
      <p:grpSp>
        <p:nvGrpSpPr>
          <p:cNvPr id="120" name="Shape 120">
            <a:extLst>
              <a:ext uri="{FF2B5EF4-FFF2-40B4-BE49-F238E27FC236}">
                <a16:creationId xmlns:a16="http://schemas.microsoft.com/office/drawing/2014/main" id="{8A13A489-3640-38A7-476E-ADF54455E651}"/>
              </a:ext>
            </a:extLst>
          </p:cNvPr>
          <p:cNvGrpSpPr/>
          <p:nvPr/>
        </p:nvGrpSpPr>
        <p:grpSpPr>
          <a:xfrm>
            <a:off x="6496986" y="959643"/>
            <a:ext cx="1403350" cy="838200"/>
            <a:chOff x="3052" y="623"/>
            <a:chExt cx="884" cy="528"/>
          </a:xfrm>
        </p:grpSpPr>
        <p:cxnSp>
          <p:nvCxnSpPr>
            <p:cNvPr id="121" name="Shape 121">
              <a:extLst>
                <a:ext uri="{FF2B5EF4-FFF2-40B4-BE49-F238E27FC236}">
                  <a16:creationId xmlns:a16="http://schemas.microsoft.com/office/drawing/2014/main" id="{F9E3D2E5-05ED-7FBB-243E-52EFC0593DAD}"/>
                </a:ext>
              </a:extLst>
            </p:cNvPr>
            <p:cNvCxnSpPr/>
            <p:nvPr/>
          </p:nvCxnSpPr>
          <p:spPr>
            <a:xfrm>
              <a:off x="3311" y="815"/>
              <a:ext cx="0" cy="336"/>
            </a:xfrm>
            <a:prstGeom prst="straightConnector1">
              <a:avLst/>
            </a:prstGeom>
            <a:noFill/>
            <a:ln w="38100" cap="flat" cmpd="sng">
              <a:solidFill>
                <a:schemeClr val="dk1"/>
              </a:solidFill>
              <a:prstDash val="solid"/>
              <a:round/>
              <a:headEnd type="none" w="med" len="med"/>
              <a:tailEnd type="triangle" w="lg" len="lg"/>
            </a:ln>
          </p:spPr>
        </p:cxnSp>
        <p:sp>
          <p:nvSpPr>
            <p:cNvPr id="122" name="Shape 122">
              <a:extLst>
                <a:ext uri="{FF2B5EF4-FFF2-40B4-BE49-F238E27FC236}">
                  <a16:creationId xmlns:a16="http://schemas.microsoft.com/office/drawing/2014/main" id="{5B1B0810-F1A8-85F8-ACE4-064A39834011}"/>
                </a:ext>
              </a:extLst>
            </p:cNvPr>
            <p:cNvSpPr txBox="1"/>
            <p:nvPr/>
          </p:nvSpPr>
          <p:spPr>
            <a:xfrm>
              <a:off x="3052" y="623"/>
              <a:ext cx="884" cy="2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chemeClr val="dk1"/>
                  </a:solidFill>
                  <a:latin typeface="Arial"/>
                  <a:ea typeface="Arial"/>
                  <a:cs typeface="Arial"/>
                  <a:sym typeface="Arial"/>
                </a:rPr>
                <a:t>cholesterol</a:t>
              </a:r>
            </a:p>
          </p:txBody>
        </p:sp>
      </p:grpSp>
      <p:sp>
        <p:nvSpPr>
          <p:cNvPr id="123" name="Shape 123">
            <a:extLst>
              <a:ext uri="{FF2B5EF4-FFF2-40B4-BE49-F238E27FC236}">
                <a16:creationId xmlns:a16="http://schemas.microsoft.com/office/drawing/2014/main" id="{8781745C-3242-FEF2-0C62-7F30DEA2FAB6}"/>
              </a:ext>
            </a:extLst>
          </p:cNvPr>
          <p:cNvSpPr txBox="1"/>
          <p:nvPr/>
        </p:nvSpPr>
        <p:spPr>
          <a:xfrm>
            <a:off x="1524000" y="6613525"/>
            <a:ext cx="3352799" cy="244474"/>
          </a:xfrm>
          <a:prstGeom prst="rect">
            <a:avLst/>
          </a:prstGeom>
          <a:noFill/>
          <a:ln>
            <a:noFill/>
          </a:ln>
        </p:spPr>
        <p:txBody>
          <a:bodyPr lIns="91425" tIns="45700" rIns="91425" bIns="45700" anchor="t" anchorCtr="0">
            <a:noAutofit/>
          </a:bodyPr>
          <a:lstStyle/>
          <a:p>
            <a:pPr marL="457200" marR="0" lvl="0" indent="-457200" algn="l" rtl="0">
              <a:spcBef>
                <a:spcPts val="0"/>
              </a:spcBef>
              <a:buSzPct val="25000"/>
              <a:buNone/>
            </a:pPr>
            <a:r>
              <a:rPr lang="en-US" sz="1000">
                <a:solidFill>
                  <a:schemeClr val="dk1"/>
                </a:solidFill>
                <a:latin typeface="Times New Roman"/>
                <a:ea typeface="Times New Roman"/>
                <a:cs typeface="Times New Roman"/>
                <a:sym typeface="Times New Roman"/>
              </a:rPr>
              <a:t>Lehninger; Nelson; Cox;  </a:t>
            </a:r>
            <a:r>
              <a:rPr lang="en-US" sz="1000" i="1">
                <a:solidFill>
                  <a:schemeClr val="dk1"/>
                </a:solidFill>
                <a:latin typeface="Times New Roman"/>
                <a:ea typeface="Times New Roman"/>
                <a:cs typeface="Times New Roman"/>
                <a:sym typeface="Times New Roman"/>
              </a:rPr>
              <a:t>Principles of Biochemistry,</a:t>
            </a:r>
            <a:r>
              <a:rPr lang="en-US" sz="1000">
                <a:solidFill>
                  <a:schemeClr val="dk1"/>
                </a:solidFill>
                <a:latin typeface="Times New Roman"/>
                <a:ea typeface="Times New Roman"/>
                <a:cs typeface="Times New Roman"/>
                <a:sym typeface="Times New Roman"/>
              </a:rPr>
              <a:t> 1993. </a:t>
            </a:r>
          </a:p>
        </p:txBody>
      </p:sp>
      <p:grpSp>
        <p:nvGrpSpPr>
          <p:cNvPr id="124" name="Shape 124">
            <a:extLst>
              <a:ext uri="{FF2B5EF4-FFF2-40B4-BE49-F238E27FC236}">
                <a16:creationId xmlns:a16="http://schemas.microsoft.com/office/drawing/2014/main" id="{51C7DC62-24C5-C5B0-CD71-9EC29B2D3BA2}"/>
              </a:ext>
            </a:extLst>
          </p:cNvPr>
          <p:cNvGrpSpPr/>
          <p:nvPr/>
        </p:nvGrpSpPr>
        <p:grpSpPr>
          <a:xfrm>
            <a:off x="1667746" y="1752599"/>
            <a:ext cx="1779434" cy="3207742"/>
            <a:chOff x="90" y="1103"/>
            <a:chExt cx="1120" cy="2020"/>
          </a:xfrm>
        </p:grpSpPr>
        <p:grpSp>
          <p:nvGrpSpPr>
            <p:cNvPr id="125" name="Shape 125">
              <a:extLst>
                <a:ext uri="{FF2B5EF4-FFF2-40B4-BE49-F238E27FC236}">
                  <a16:creationId xmlns:a16="http://schemas.microsoft.com/office/drawing/2014/main" id="{FB07575E-367B-465D-982A-B2EE68BDEA37}"/>
                </a:ext>
              </a:extLst>
            </p:cNvPr>
            <p:cNvGrpSpPr/>
            <p:nvPr/>
          </p:nvGrpSpPr>
          <p:grpSpPr>
            <a:xfrm>
              <a:off x="90" y="2155"/>
              <a:ext cx="1120" cy="969"/>
              <a:chOff x="132" y="2155"/>
              <a:chExt cx="1120" cy="969"/>
            </a:xfrm>
          </p:grpSpPr>
          <p:grpSp>
            <p:nvGrpSpPr>
              <p:cNvPr id="126" name="Shape 126">
                <a:extLst>
                  <a:ext uri="{FF2B5EF4-FFF2-40B4-BE49-F238E27FC236}">
                    <a16:creationId xmlns:a16="http://schemas.microsoft.com/office/drawing/2014/main" id="{442FA81F-7EE3-4642-92D2-0C98DD2F49D6}"/>
                  </a:ext>
                </a:extLst>
              </p:cNvPr>
              <p:cNvGrpSpPr/>
              <p:nvPr/>
            </p:nvGrpSpPr>
            <p:grpSpPr>
              <a:xfrm>
                <a:off x="420" y="2162"/>
                <a:ext cx="255" cy="478"/>
                <a:chOff x="1614" y="2207"/>
                <a:chExt cx="255" cy="478"/>
              </a:xfrm>
            </p:grpSpPr>
            <p:sp>
              <p:nvSpPr>
                <p:cNvPr id="127" name="Shape 127">
                  <a:extLst>
                    <a:ext uri="{FF2B5EF4-FFF2-40B4-BE49-F238E27FC236}">
                      <a16:creationId xmlns:a16="http://schemas.microsoft.com/office/drawing/2014/main" id="{AF730559-3902-E09D-AFAD-47AD511CD9AB}"/>
                    </a:ext>
                  </a:extLst>
                </p:cNvPr>
                <p:cNvSpPr/>
                <p:nvPr/>
              </p:nvSpPr>
              <p:spPr>
                <a:xfrm rot="-158723">
                  <a:off x="1619" y="2212"/>
                  <a:ext cx="206" cy="240"/>
                </a:xfrm>
                <a:prstGeom prst="ellipse">
                  <a:avLst/>
                </a:prstGeom>
                <a:solidFill>
                  <a:srgbClr val="6600CC"/>
                </a:solidFill>
                <a:ln w="9525" cap="flat" cmpd="sng">
                  <a:solidFill>
                    <a:srgbClr val="6600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28" name="Shape 128">
                  <a:extLst>
                    <a:ext uri="{FF2B5EF4-FFF2-40B4-BE49-F238E27FC236}">
                      <a16:creationId xmlns:a16="http://schemas.microsoft.com/office/drawing/2014/main" id="{6EFE31FB-D961-F508-F289-4729D5A86F07}"/>
                    </a:ext>
                  </a:extLst>
                </p:cNvPr>
                <p:cNvCxnSpPr/>
                <p:nvPr/>
              </p:nvCxnSpPr>
              <p:spPr>
                <a:xfrm rot="-158723" flipH="1">
                  <a:off x="1624" y="2445"/>
                  <a:ext cx="47" cy="239"/>
                </a:xfrm>
                <a:prstGeom prst="straightConnector1">
                  <a:avLst/>
                </a:prstGeom>
                <a:noFill/>
                <a:ln w="38100" cap="flat" cmpd="sng">
                  <a:solidFill>
                    <a:srgbClr val="FFCC00"/>
                  </a:solidFill>
                  <a:prstDash val="solid"/>
                  <a:round/>
                  <a:headEnd type="none" w="med" len="med"/>
                  <a:tailEnd type="none" w="med" len="med"/>
                </a:ln>
              </p:spPr>
            </p:cxnSp>
            <p:cxnSp>
              <p:nvCxnSpPr>
                <p:cNvPr id="129" name="Shape 129">
                  <a:extLst>
                    <a:ext uri="{FF2B5EF4-FFF2-40B4-BE49-F238E27FC236}">
                      <a16:creationId xmlns:a16="http://schemas.microsoft.com/office/drawing/2014/main" id="{E7E9E244-2716-D042-8E92-D9AAFB79FFDE}"/>
                    </a:ext>
                  </a:extLst>
                </p:cNvPr>
                <p:cNvCxnSpPr/>
                <p:nvPr/>
              </p:nvCxnSpPr>
              <p:spPr>
                <a:xfrm rot="-158723">
                  <a:off x="1775" y="2443"/>
                  <a:ext cx="90" cy="197"/>
                </a:xfrm>
                <a:prstGeom prst="straightConnector1">
                  <a:avLst/>
                </a:prstGeom>
                <a:noFill/>
                <a:ln w="38100" cap="flat" cmpd="sng">
                  <a:solidFill>
                    <a:srgbClr val="FFCC00"/>
                  </a:solidFill>
                  <a:prstDash val="solid"/>
                  <a:round/>
                  <a:headEnd type="none" w="med" len="med"/>
                  <a:tailEnd type="none" w="med" len="med"/>
                </a:ln>
              </p:spPr>
            </p:cxnSp>
          </p:grpSp>
          <p:grpSp>
            <p:nvGrpSpPr>
              <p:cNvPr id="130" name="Shape 130">
                <a:extLst>
                  <a:ext uri="{FF2B5EF4-FFF2-40B4-BE49-F238E27FC236}">
                    <a16:creationId xmlns:a16="http://schemas.microsoft.com/office/drawing/2014/main" id="{78E62F80-AB18-E662-23D8-35D61BEE2C8E}"/>
                  </a:ext>
                </a:extLst>
              </p:cNvPr>
              <p:cNvGrpSpPr/>
              <p:nvPr/>
            </p:nvGrpSpPr>
            <p:grpSpPr>
              <a:xfrm>
                <a:off x="708" y="2155"/>
                <a:ext cx="255" cy="478"/>
                <a:chOff x="1614" y="2207"/>
                <a:chExt cx="255" cy="478"/>
              </a:xfrm>
            </p:grpSpPr>
            <p:sp>
              <p:nvSpPr>
                <p:cNvPr id="131" name="Shape 131">
                  <a:extLst>
                    <a:ext uri="{FF2B5EF4-FFF2-40B4-BE49-F238E27FC236}">
                      <a16:creationId xmlns:a16="http://schemas.microsoft.com/office/drawing/2014/main" id="{1183C883-D6E4-6CAE-1DC5-E079B5FC11B3}"/>
                    </a:ext>
                  </a:extLst>
                </p:cNvPr>
                <p:cNvSpPr/>
                <p:nvPr/>
              </p:nvSpPr>
              <p:spPr>
                <a:xfrm rot="-158723">
                  <a:off x="1619" y="2212"/>
                  <a:ext cx="206" cy="240"/>
                </a:xfrm>
                <a:prstGeom prst="ellipse">
                  <a:avLst/>
                </a:prstGeom>
                <a:solidFill>
                  <a:srgbClr val="6600CC"/>
                </a:solidFill>
                <a:ln w="9525" cap="flat" cmpd="sng">
                  <a:solidFill>
                    <a:srgbClr val="6600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32" name="Shape 132">
                  <a:extLst>
                    <a:ext uri="{FF2B5EF4-FFF2-40B4-BE49-F238E27FC236}">
                      <a16:creationId xmlns:a16="http://schemas.microsoft.com/office/drawing/2014/main" id="{606C2202-BB4E-FD1D-94E4-49362053DB62}"/>
                    </a:ext>
                  </a:extLst>
                </p:cNvPr>
                <p:cNvCxnSpPr/>
                <p:nvPr/>
              </p:nvCxnSpPr>
              <p:spPr>
                <a:xfrm rot="-158723" flipH="1">
                  <a:off x="1624" y="2445"/>
                  <a:ext cx="47" cy="239"/>
                </a:xfrm>
                <a:prstGeom prst="straightConnector1">
                  <a:avLst/>
                </a:prstGeom>
                <a:noFill/>
                <a:ln w="38100" cap="flat" cmpd="sng">
                  <a:solidFill>
                    <a:srgbClr val="FFCC00"/>
                  </a:solidFill>
                  <a:prstDash val="solid"/>
                  <a:round/>
                  <a:headEnd type="none" w="med" len="med"/>
                  <a:tailEnd type="none" w="med" len="med"/>
                </a:ln>
              </p:spPr>
            </p:cxnSp>
            <p:cxnSp>
              <p:nvCxnSpPr>
                <p:cNvPr id="133" name="Shape 133">
                  <a:extLst>
                    <a:ext uri="{FF2B5EF4-FFF2-40B4-BE49-F238E27FC236}">
                      <a16:creationId xmlns:a16="http://schemas.microsoft.com/office/drawing/2014/main" id="{B92B9F11-0943-D656-0404-4FE9851077F9}"/>
                    </a:ext>
                  </a:extLst>
                </p:cNvPr>
                <p:cNvCxnSpPr/>
                <p:nvPr/>
              </p:nvCxnSpPr>
              <p:spPr>
                <a:xfrm rot="-158723">
                  <a:off x="1775" y="2443"/>
                  <a:ext cx="90" cy="197"/>
                </a:xfrm>
                <a:prstGeom prst="straightConnector1">
                  <a:avLst/>
                </a:prstGeom>
                <a:noFill/>
                <a:ln w="38100" cap="flat" cmpd="sng">
                  <a:solidFill>
                    <a:srgbClr val="FFCC00"/>
                  </a:solidFill>
                  <a:prstDash val="solid"/>
                  <a:round/>
                  <a:headEnd type="none" w="med" len="med"/>
                  <a:tailEnd type="none" w="med" len="med"/>
                </a:ln>
              </p:spPr>
            </p:cxnSp>
          </p:grpSp>
          <p:grpSp>
            <p:nvGrpSpPr>
              <p:cNvPr id="134" name="Shape 134">
                <a:extLst>
                  <a:ext uri="{FF2B5EF4-FFF2-40B4-BE49-F238E27FC236}">
                    <a16:creationId xmlns:a16="http://schemas.microsoft.com/office/drawing/2014/main" id="{402D0D2A-2A6C-A778-9C18-48E00AB88606}"/>
                  </a:ext>
                </a:extLst>
              </p:cNvPr>
              <p:cNvGrpSpPr/>
              <p:nvPr/>
            </p:nvGrpSpPr>
            <p:grpSpPr>
              <a:xfrm>
                <a:off x="996" y="2155"/>
                <a:ext cx="255" cy="478"/>
                <a:chOff x="1614" y="2207"/>
                <a:chExt cx="255" cy="478"/>
              </a:xfrm>
            </p:grpSpPr>
            <p:sp>
              <p:nvSpPr>
                <p:cNvPr id="135" name="Shape 135">
                  <a:extLst>
                    <a:ext uri="{FF2B5EF4-FFF2-40B4-BE49-F238E27FC236}">
                      <a16:creationId xmlns:a16="http://schemas.microsoft.com/office/drawing/2014/main" id="{C81609EC-BA5E-E49D-BEBA-68431E4DED28}"/>
                    </a:ext>
                  </a:extLst>
                </p:cNvPr>
                <p:cNvSpPr/>
                <p:nvPr/>
              </p:nvSpPr>
              <p:spPr>
                <a:xfrm rot="-158723">
                  <a:off x="1619" y="2212"/>
                  <a:ext cx="206" cy="240"/>
                </a:xfrm>
                <a:prstGeom prst="ellipse">
                  <a:avLst/>
                </a:prstGeom>
                <a:solidFill>
                  <a:srgbClr val="6600CC"/>
                </a:solidFill>
                <a:ln w="9525" cap="flat" cmpd="sng">
                  <a:solidFill>
                    <a:srgbClr val="6600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36" name="Shape 136">
                  <a:extLst>
                    <a:ext uri="{FF2B5EF4-FFF2-40B4-BE49-F238E27FC236}">
                      <a16:creationId xmlns:a16="http://schemas.microsoft.com/office/drawing/2014/main" id="{3C4D04AE-B43C-C15F-FE83-81D7746D44B7}"/>
                    </a:ext>
                  </a:extLst>
                </p:cNvPr>
                <p:cNvCxnSpPr/>
                <p:nvPr/>
              </p:nvCxnSpPr>
              <p:spPr>
                <a:xfrm rot="-158723" flipH="1">
                  <a:off x="1624" y="2445"/>
                  <a:ext cx="47" cy="239"/>
                </a:xfrm>
                <a:prstGeom prst="straightConnector1">
                  <a:avLst/>
                </a:prstGeom>
                <a:noFill/>
                <a:ln w="38100" cap="flat" cmpd="sng">
                  <a:solidFill>
                    <a:srgbClr val="FFCC00"/>
                  </a:solidFill>
                  <a:prstDash val="solid"/>
                  <a:round/>
                  <a:headEnd type="none" w="med" len="med"/>
                  <a:tailEnd type="none" w="med" len="med"/>
                </a:ln>
              </p:spPr>
            </p:cxnSp>
            <p:cxnSp>
              <p:nvCxnSpPr>
                <p:cNvPr id="137" name="Shape 137">
                  <a:extLst>
                    <a:ext uri="{FF2B5EF4-FFF2-40B4-BE49-F238E27FC236}">
                      <a16:creationId xmlns:a16="http://schemas.microsoft.com/office/drawing/2014/main" id="{E54D0124-FCD0-3D75-397A-0BC6BA64701E}"/>
                    </a:ext>
                  </a:extLst>
                </p:cNvPr>
                <p:cNvCxnSpPr/>
                <p:nvPr/>
              </p:nvCxnSpPr>
              <p:spPr>
                <a:xfrm rot="-158723">
                  <a:off x="1775" y="2443"/>
                  <a:ext cx="90" cy="197"/>
                </a:xfrm>
                <a:prstGeom prst="straightConnector1">
                  <a:avLst/>
                </a:prstGeom>
                <a:noFill/>
                <a:ln w="38100" cap="flat" cmpd="sng">
                  <a:solidFill>
                    <a:srgbClr val="FFCC00"/>
                  </a:solidFill>
                  <a:prstDash val="solid"/>
                  <a:round/>
                  <a:headEnd type="none" w="med" len="med"/>
                  <a:tailEnd type="none" w="med" len="med"/>
                </a:ln>
              </p:spPr>
            </p:cxnSp>
          </p:grpSp>
          <p:grpSp>
            <p:nvGrpSpPr>
              <p:cNvPr id="138" name="Shape 138">
                <a:extLst>
                  <a:ext uri="{FF2B5EF4-FFF2-40B4-BE49-F238E27FC236}">
                    <a16:creationId xmlns:a16="http://schemas.microsoft.com/office/drawing/2014/main" id="{0E8D55A9-4010-2292-E75A-B9C2F3AE19EC}"/>
                  </a:ext>
                </a:extLst>
              </p:cNvPr>
              <p:cNvGrpSpPr/>
              <p:nvPr/>
            </p:nvGrpSpPr>
            <p:grpSpPr>
              <a:xfrm>
                <a:off x="132" y="2155"/>
                <a:ext cx="255" cy="478"/>
                <a:chOff x="1614" y="2207"/>
                <a:chExt cx="255" cy="478"/>
              </a:xfrm>
            </p:grpSpPr>
            <p:sp>
              <p:nvSpPr>
                <p:cNvPr id="139" name="Shape 139">
                  <a:extLst>
                    <a:ext uri="{FF2B5EF4-FFF2-40B4-BE49-F238E27FC236}">
                      <a16:creationId xmlns:a16="http://schemas.microsoft.com/office/drawing/2014/main" id="{16FBB19D-C769-631A-D330-1D04E3BA6DF7}"/>
                    </a:ext>
                  </a:extLst>
                </p:cNvPr>
                <p:cNvSpPr/>
                <p:nvPr/>
              </p:nvSpPr>
              <p:spPr>
                <a:xfrm rot="-158723">
                  <a:off x="1619" y="2212"/>
                  <a:ext cx="206" cy="240"/>
                </a:xfrm>
                <a:prstGeom prst="ellipse">
                  <a:avLst/>
                </a:prstGeom>
                <a:solidFill>
                  <a:srgbClr val="6600CC"/>
                </a:solidFill>
                <a:ln w="9525" cap="flat" cmpd="sng">
                  <a:solidFill>
                    <a:srgbClr val="6600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40" name="Shape 140">
                  <a:extLst>
                    <a:ext uri="{FF2B5EF4-FFF2-40B4-BE49-F238E27FC236}">
                      <a16:creationId xmlns:a16="http://schemas.microsoft.com/office/drawing/2014/main" id="{E2053246-03A7-08AD-E03F-43F5EBB12294}"/>
                    </a:ext>
                  </a:extLst>
                </p:cNvPr>
                <p:cNvCxnSpPr/>
                <p:nvPr/>
              </p:nvCxnSpPr>
              <p:spPr>
                <a:xfrm rot="-158723" flipH="1">
                  <a:off x="1624" y="2445"/>
                  <a:ext cx="47" cy="239"/>
                </a:xfrm>
                <a:prstGeom prst="straightConnector1">
                  <a:avLst/>
                </a:prstGeom>
                <a:noFill/>
                <a:ln w="38100" cap="flat" cmpd="sng">
                  <a:solidFill>
                    <a:srgbClr val="FFCC00"/>
                  </a:solidFill>
                  <a:prstDash val="solid"/>
                  <a:round/>
                  <a:headEnd type="none" w="med" len="med"/>
                  <a:tailEnd type="none" w="med" len="med"/>
                </a:ln>
              </p:spPr>
            </p:cxnSp>
            <p:cxnSp>
              <p:nvCxnSpPr>
                <p:cNvPr id="141" name="Shape 141">
                  <a:extLst>
                    <a:ext uri="{FF2B5EF4-FFF2-40B4-BE49-F238E27FC236}">
                      <a16:creationId xmlns:a16="http://schemas.microsoft.com/office/drawing/2014/main" id="{94D6AE16-FF38-2957-1C8F-E042A2D73401}"/>
                    </a:ext>
                  </a:extLst>
                </p:cNvPr>
                <p:cNvCxnSpPr/>
                <p:nvPr/>
              </p:nvCxnSpPr>
              <p:spPr>
                <a:xfrm rot="-158723">
                  <a:off x="1775" y="2443"/>
                  <a:ext cx="90" cy="197"/>
                </a:xfrm>
                <a:prstGeom prst="straightConnector1">
                  <a:avLst/>
                </a:prstGeom>
                <a:noFill/>
                <a:ln w="38100" cap="flat" cmpd="sng">
                  <a:solidFill>
                    <a:srgbClr val="FFCC00"/>
                  </a:solidFill>
                  <a:prstDash val="solid"/>
                  <a:round/>
                  <a:headEnd type="none" w="med" len="med"/>
                  <a:tailEnd type="none" w="med" len="med"/>
                </a:ln>
              </p:spPr>
            </p:cxnSp>
          </p:grpSp>
          <p:grpSp>
            <p:nvGrpSpPr>
              <p:cNvPr id="142" name="Shape 142">
                <a:extLst>
                  <a:ext uri="{FF2B5EF4-FFF2-40B4-BE49-F238E27FC236}">
                    <a16:creationId xmlns:a16="http://schemas.microsoft.com/office/drawing/2014/main" id="{78FE0038-E57F-C4D3-5058-8B28750AA94D}"/>
                  </a:ext>
                </a:extLst>
              </p:cNvPr>
              <p:cNvGrpSpPr/>
              <p:nvPr/>
            </p:nvGrpSpPr>
            <p:grpSpPr>
              <a:xfrm rot="10800000">
                <a:off x="421" y="2646"/>
                <a:ext cx="255" cy="478"/>
                <a:chOff x="1614" y="2207"/>
                <a:chExt cx="255" cy="478"/>
              </a:xfrm>
            </p:grpSpPr>
            <p:sp>
              <p:nvSpPr>
                <p:cNvPr id="143" name="Shape 143">
                  <a:extLst>
                    <a:ext uri="{FF2B5EF4-FFF2-40B4-BE49-F238E27FC236}">
                      <a16:creationId xmlns:a16="http://schemas.microsoft.com/office/drawing/2014/main" id="{25A69233-8DB8-B7F8-6397-D6B800B2292E}"/>
                    </a:ext>
                  </a:extLst>
                </p:cNvPr>
                <p:cNvSpPr/>
                <p:nvPr/>
              </p:nvSpPr>
              <p:spPr>
                <a:xfrm rot="-158723">
                  <a:off x="1619" y="2212"/>
                  <a:ext cx="206" cy="240"/>
                </a:xfrm>
                <a:prstGeom prst="ellipse">
                  <a:avLst/>
                </a:prstGeom>
                <a:solidFill>
                  <a:srgbClr val="6600CC"/>
                </a:solidFill>
                <a:ln w="9525" cap="flat" cmpd="sng">
                  <a:solidFill>
                    <a:srgbClr val="6600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44" name="Shape 144">
                  <a:extLst>
                    <a:ext uri="{FF2B5EF4-FFF2-40B4-BE49-F238E27FC236}">
                      <a16:creationId xmlns:a16="http://schemas.microsoft.com/office/drawing/2014/main" id="{10115F67-6F79-AD1B-0313-E81D50F049F9}"/>
                    </a:ext>
                  </a:extLst>
                </p:cNvPr>
                <p:cNvCxnSpPr/>
                <p:nvPr/>
              </p:nvCxnSpPr>
              <p:spPr>
                <a:xfrm rot="-158723" flipH="1">
                  <a:off x="1624" y="2445"/>
                  <a:ext cx="47" cy="239"/>
                </a:xfrm>
                <a:prstGeom prst="straightConnector1">
                  <a:avLst/>
                </a:prstGeom>
                <a:noFill/>
                <a:ln w="38100" cap="flat" cmpd="sng">
                  <a:solidFill>
                    <a:srgbClr val="FFCC00"/>
                  </a:solidFill>
                  <a:prstDash val="solid"/>
                  <a:round/>
                  <a:headEnd type="none" w="med" len="med"/>
                  <a:tailEnd type="none" w="med" len="med"/>
                </a:ln>
              </p:spPr>
            </p:cxnSp>
            <p:cxnSp>
              <p:nvCxnSpPr>
                <p:cNvPr id="145" name="Shape 145">
                  <a:extLst>
                    <a:ext uri="{FF2B5EF4-FFF2-40B4-BE49-F238E27FC236}">
                      <a16:creationId xmlns:a16="http://schemas.microsoft.com/office/drawing/2014/main" id="{ACB9BF27-6DDC-FAF0-8112-7EBD89FCD0C4}"/>
                    </a:ext>
                  </a:extLst>
                </p:cNvPr>
                <p:cNvCxnSpPr/>
                <p:nvPr/>
              </p:nvCxnSpPr>
              <p:spPr>
                <a:xfrm rot="-158723">
                  <a:off x="1775" y="2443"/>
                  <a:ext cx="90" cy="197"/>
                </a:xfrm>
                <a:prstGeom prst="straightConnector1">
                  <a:avLst/>
                </a:prstGeom>
                <a:noFill/>
                <a:ln w="38100" cap="flat" cmpd="sng">
                  <a:solidFill>
                    <a:srgbClr val="FFCC00"/>
                  </a:solidFill>
                  <a:prstDash val="solid"/>
                  <a:round/>
                  <a:headEnd type="none" w="med" len="med"/>
                  <a:tailEnd type="none" w="med" len="med"/>
                </a:ln>
              </p:spPr>
            </p:cxnSp>
          </p:grpSp>
          <p:grpSp>
            <p:nvGrpSpPr>
              <p:cNvPr id="146" name="Shape 146">
                <a:extLst>
                  <a:ext uri="{FF2B5EF4-FFF2-40B4-BE49-F238E27FC236}">
                    <a16:creationId xmlns:a16="http://schemas.microsoft.com/office/drawing/2014/main" id="{4B3E8B3C-6650-D2BB-9465-5DD7536BE77E}"/>
                  </a:ext>
                </a:extLst>
              </p:cNvPr>
              <p:cNvGrpSpPr/>
              <p:nvPr/>
            </p:nvGrpSpPr>
            <p:grpSpPr>
              <a:xfrm rot="10800000">
                <a:off x="133" y="2639"/>
                <a:ext cx="255" cy="478"/>
                <a:chOff x="1614" y="2207"/>
                <a:chExt cx="255" cy="478"/>
              </a:xfrm>
            </p:grpSpPr>
            <p:sp>
              <p:nvSpPr>
                <p:cNvPr id="147" name="Shape 147">
                  <a:extLst>
                    <a:ext uri="{FF2B5EF4-FFF2-40B4-BE49-F238E27FC236}">
                      <a16:creationId xmlns:a16="http://schemas.microsoft.com/office/drawing/2014/main" id="{0CB3D7EE-2E03-8509-B1BD-33F8222893D4}"/>
                    </a:ext>
                  </a:extLst>
                </p:cNvPr>
                <p:cNvSpPr/>
                <p:nvPr/>
              </p:nvSpPr>
              <p:spPr>
                <a:xfrm rot="-158723">
                  <a:off x="1619" y="2212"/>
                  <a:ext cx="206" cy="240"/>
                </a:xfrm>
                <a:prstGeom prst="ellipse">
                  <a:avLst/>
                </a:prstGeom>
                <a:solidFill>
                  <a:srgbClr val="6600CC"/>
                </a:solidFill>
                <a:ln w="9525" cap="flat" cmpd="sng">
                  <a:solidFill>
                    <a:srgbClr val="6600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48" name="Shape 148">
                  <a:extLst>
                    <a:ext uri="{FF2B5EF4-FFF2-40B4-BE49-F238E27FC236}">
                      <a16:creationId xmlns:a16="http://schemas.microsoft.com/office/drawing/2014/main" id="{C3CBCAC3-85FA-A8D0-4589-2B3E890B0ADF}"/>
                    </a:ext>
                  </a:extLst>
                </p:cNvPr>
                <p:cNvCxnSpPr/>
                <p:nvPr/>
              </p:nvCxnSpPr>
              <p:spPr>
                <a:xfrm rot="-158723" flipH="1">
                  <a:off x="1624" y="2445"/>
                  <a:ext cx="47" cy="239"/>
                </a:xfrm>
                <a:prstGeom prst="straightConnector1">
                  <a:avLst/>
                </a:prstGeom>
                <a:noFill/>
                <a:ln w="38100" cap="flat" cmpd="sng">
                  <a:solidFill>
                    <a:srgbClr val="FFCC00"/>
                  </a:solidFill>
                  <a:prstDash val="solid"/>
                  <a:round/>
                  <a:headEnd type="none" w="med" len="med"/>
                  <a:tailEnd type="none" w="med" len="med"/>
                </a:ln>
              </p:spPr>
            </p:cxnSp>
            <p:cxnSp>
              <p:nvCxnSpPr>
                <p:cNvPr id="149" name="Shape 149">
                  <a:extLst>
                    <a:ext uri="{FF2B5EF4-FFF2-40B4-BE49-F238E27FC236}">
                      <a16:creationId xmlns:a16="http://schemas.microsoft.com/office/drawing/2014/main" id="{819189B8-776D-2D6B-B08F-1604B8CCF725}"/>
                    </a:ext>
                  </a:extLst>
                </p:cNvPr>
                <p:cNvCxnSpPr/>
                <p:nvPr/>
              </p:nvCxnSpPr>
              <p:spPr>
                <a:xfrm rot="-158723">
                  <a:off x="1775" y="2443"/>
                  <a:ext cx="90" cy="197"/>
                </a:xfrm>
                <a:prstGeom prst="straightConnector1">
                  <a:avLst/>
                </a:prstGeom>
                <a:noFill/>
                <a:ln w="38100" cap="flat" cmpd="sng">
                  <a:solidFill>
                    <a:srgbClr val="FFCC00"/>
                  </a:solidFill>
                  <a:prstDash val="solid"/>
                  <a:round/>
                  <a:headEnd type="none" w="med" len="med"/>
                  <a:tailEnd type="none" w="med" len="med"/>
                </a:ln>
              </p:spPr>
            </p:cxnSp>
          </p:grpSp>
          <p:grpSp>
            <p:nvGrpSpPr>
              <p:cNvPr id="150" name="Shape 150">
                <a:extLst>
                  <a:ext uri="{FF2B5EF4-FFF2-40B4-BE49-F238E27FC236}">
                    <a16:creationId xmlns:a16="http://schemas.microsoft.com/office/drawing/2014/main" id="{EF3376AB-53DE-DD59-7BF3-34DF27EBDF4F}"/>
                  </a:ext>
                </a:extLst>
              </p:cNvPr>
              <p:cNvGrpSpPr/>
              <p:nvPr/>
            </p:nvGrpSpPr>
            <p:grpSpPr>
              <a:xfrm rot="10800000">
                <a:off x="997" y="2646"/>
                <a:ext cx="255" cy="478"/>
                <a:chOff x="1614" y="2207"/>
                <a:chExt cx="255" cy="478"/>
              </a:xfrm>
            </p:grpSpPr>
            <p:sp>
              <p:nvSpPr>
                <p:cNvPr id="151" name="Shape 151">
                  <a:extLst>
                    <a:ext uri="{FF2B5EF4-FFF2-40B4-BE49-F238E27FC236}">
                      <a16:creationId xmlns:a16="http://schemas.microsoft.com/office/drawing/2014/main" id="{C0EDAD4C-2B8A-8A90-C529-BB111D1905DE}"/>
                    </a:ext>
                  </a:extLst>
                </p:cNvPr>
                <p:cNvSpPr/>
                <p:nvPr/>
              </p:nvSpPr>
              <p:spPr>
                <a:xfrm rot="-158723">
                  <a:off x="1619" y="2212"/>
                  <a:ext cx="206" cy="240"/>
                </a:xfrm>
                <a:prstGeom prst="ellipse">
                  <a:avLst/>
                </a:prstGeom>
                <a:solidFill>
                  <a:srgbClr val="6600CC"/>
                </a:solidFill>
                <a:ln w="9525" cap="flat" cmpd="sng">
                  <a:solidFill>
                    <a:srgbClr val="6600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52" name="Shape 152">
                  <a:extLst>
                    <a:ext uri="{FF2B5EF4-FFF2-40B4-BE49-F238E27FC236}">
                      <a16:creationId xmlns:a16="http://schemas.microsoft.com/office/drawing/2014/main" id="{9144404A-67B0-4469-4B82-9493C12C98BA}"/>
                    </a:ext>
                  </a:extLst>
                </p:cNvPr>
                <p:cNvCxnSpPr/>
                <p:nvPr/>
              </p:nvCxnSpPr>
              <p:spPr>
                <a:xfrm rot="-158723" flipH="1">
                  <a:off x="1624" y="2445"/>
                  <a:ext cx="47" cy="239"/>
                </a:xfrm>
                <a:prstGeom prst="straightConnector1">
                  <a:avLst/>
                </a:prstGeom>
                <a:noFill/>
                <a:ln w="38100" cap="flat" cmpd="sng">
                  <a:solidFill>
                    <a:srgbClr val="FFCC00"/>
                  </a:solidFill>
                  <a:prstDash val="solid"/>
                  <a:round/>
                  <a:headEnd type="none" w="med" len="med"/>
                  <a:tailEnd type="none" w="med" len="med"/>
                </a:ln>
              </p:spPr>
            </p:cxnSp>
            <p:cxnSp>
              <p:nvCxnSpPr>
                <p:cNvPr id="153" name="Shape 153">
                  <a:extLst>
                    <a:ext uri="{FF2B5EF4-FFF2-40B4-BE49-F238E27FC236}">
                      <a16:creationId xmlns:a16="http://schemas.microsoft.com/office/drawing/2014/main" id="{407A207C-FACA-C54E-A19F-7B2D0A29BCA2}"/>
                    </a:ext>
                  </a:extLst>
                </p:cNvPr>
                <p:cNvCxnSpPr/>
                <p:nvPr/>
              </p:nvCxnSpPr>
              <p:spPr>
                <a:xfrm rot="-158723">
                  <a:off x="1775" y="2443"/>
                  <a:ext cx="90" cy="197"/>
                </a:xfrm>
                <a:prstGeom prst="straightConnector1">
                  <a:avLst/>
                </a:prstGeom>
                <a:noFill/>
                <a:ln w="38100" cap="flat" cmpd="sng">
                  <a:solidFill>
                    <a:srgbClr val="FFCC00"/>
                  </a:solidFill>
                  <a:prstDash val="solid"/>
                  <a:round/>
                  <a:headEnd type="none" w="med" len="med"/>
                  <a:tailEnd type="none" w="med" len="med"/>
                </a:ln>
              </p:spPr>
            </p:cxnSp>
          </p:grpSp>
          <p:grpSp>
            <p:nvGrpSpPr>
              <p:cNvPr id="154" name="Shape 154">
                <a:extLst>
                  <a:ext uri="{FF2B5EF4-FFF2-40B4-BE49-F238E27FC236}">
                    <a16:creationId xmlns:a16="http://schemas.microsoft.com/office/drawing/2014/main" id="{B7CCD33F-1356-69F8-2437-90AB2A397648}"/>
                  </a:ext>
                </a:extLst>
              </p:cNvPr>
              <p:cNvGrpSpPr/>
              <p:nvPr/>
            </p:nvGrpSpPr>
            <p:grpSpPr>
              <a:xfrm rot="10800000">
                <a:off x="709" y="2646"/>
                <a:ext cx="255" cy="478"/>
                <a:chOff x="1614" y="2207"/>
                <a:chExt cx="255" cy="478"/>
              </a:xfrm>
            </p:grpSpPr>
            <p:sp>
              <p:nvSpPr>
                <p:cNvPr id="155" name="Shape 155">
                  <a:extLst>
                    <a:ext uri="{FF2B5EF4-FFF2-40B4-BE49-F238E27FC236}">
                      <a16:creationId xmlns:a16="http://schemas.microsoft.com/office/drawing/2014/main" id="{883C3376-86A3-308A-0ED9-3756BD536EB3}"/>
                    </a:ext>
                  </a:extLst>
                </p:cNvPr>
                <p:cNvSpPr/>
                <p:nvPr/>
              </p:nvSpPr>
              <p:spPr>
                <a:xfrm rot="-158723">
                  <a:off x="1619" y="2212"/>
                  <a:ext cx="206" cy="240"/>
                </a:xfrm>
                <a:prstGeom prst="ellipse">
                  <a:avLst/>
                </a:prstGeom>
                <a:solidFill>
                  <a:srgbClr val="6600CC"/>
                </a:solidFill>
                <a:ln w="9525" cap="flat" cmpd="sng">
                  <a:solidFill>
                    <a:srgbClr val="6600CC"/>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56" name="Shape 156">
                  <a:extLst>
                    <a:ext uri="{FF2B5EF4-FFF2-40B4-BE49-F238E27FC236}">
                      <a16:creationId xmlns:a16="http://schemas.microsoft.com/office/drawing/2014/main" id="{5CFF5F26-44F9-791D-0BD9-A729EC0DDAB2}"/>
                    </a:ext>
                  </a:extLst>
                </p:cNvPr>
                <p:cNvCxnSpPr/>
                <p:nvPr/>
              </p:nvCxnSpPr>
              <p:spPr>
                <a:xfrm rot="-158723" flipH="1">
                  <a:off x="1624" y="2445"/>
                  <a:ext cx="47" cy="239"/>
                </a:xfrm>
                <a:prstGeom prst="straightConnector1">
                  <a:avLst/>
                </a:prstGeom>
                <a:noFill/>
                <a:ln w="38100" cap="flat" cmpd="sng">
                  <a:solidFill>
                    <a:srgbClr val="FFCC00"/>
                  </a:solidFill>
                  <a:prstDash val="solid"/>
                  <a:round/>
                  <a:headEnd type="none" w="med" len="med"/>
                  <a:tailEnd type="none" w="med" len="med"/>
                </a:ln>
              </p:spPr>
            </p:cxnSp>
            <p:cxnSp>
              <p:nvCxnSpPr>
                <p:cNvPr id="157" name="Shape 157">
                  <a:extLst>
                    <a:ext uri="{FF2B5EF4-FFF2-40B4-BE49-F238E27FC236}">
                      <a16:creationId xmlns:a16="http://schemas.microsoft.com/office/drawing/2014/main" id="{61870E40-D33D-20FF-DFEC-5B31B04C8234}"/>
                    </a:ext>
                  </a:extLst>
                </p:cNvPr>
                <p:cNvCxnSpPr/>
                <p:nvPr/>
              </p:nvCxnSpPr>
              <p:spPr>
                <a:xfrm rot="-158723">
                  <a:off x="1775" y="2443"/>
                  <a:ext cx="90" cy="197"/>
                </a:xfrm>
                <a:prstGeom prst="straightConnector1">
                  <a:avLst/>
                </a:prstGeom>
                <a:noFill/>
                <a:ln w="38100" cap="flat" cmpd="sng">
                  <a:solidFill>
                    <a:srgbClr val="FFCC00"/>
                  </a:solidFill>
                  <a:prstDash val="solid"/>
                  <a:round/>
                  <a:headEnd type="none" w="med" len="med"/>
                  <a:tailEnd type="none" w="med" len="med"/>
                </a:ln>
              </p:spPr>
            </p:cxnSp>
          </p:grpSp>
        </p:grpSp>
        <p:sp>
          <p:nvSpPr>
            <p:cNvPr id="158" name="Shape 158">
              <a:extLst>
                <a:ext uri="{FF2B5EF4-FFF2-40B4-BE49-F238E27FC236}">
                  <a16:creationId xmlns:a16="http://schemas.microsoft.com/office/drawing/2014/main" id="{1BC280B3-2C34-EC1B-49A5-DC2089D02D5C}"/>
                </a:ext>
              </a:extLst>
            </p:cNvPr>
            <p:cNvSpPr/>
            <p:nvPr/>
          </p:nvSpPr>
          <p:spPr>
            <a:xfrm>
              <a:off x="623" y="1103"/>
              <a:ext cx="528" cy="864"/>
            </a:xfrm>
            <a:prstGeom prst="ellipse">
              <a:avLst/>
            </a:prstGeom>
            <a:no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cxnSp>
          <p:nvCxnSpPr>
            <p:cNvPr id="159" name="Shape 159">
              <a:extLst>
                <a:ext uri="{FF2B5EF4-FFF2-40B4-BE49-F238E27FC236}">
                  <a16:creationId xmlns:a16="http://schemas.microsoft.com/office/drawing/2014/main" id="{9E44F83F-D9D1-8B9E-CBCB-8226E92BCA56}"/>
                </a:ext>
              </a:extLst>
            </p:cNvPr>
            <p:cNvCxnSpPr/>
            <p:nvPr/>
          </p:nvCxnSpPr>
          <p:spPr>
            <a:xfrm flipH="1">
              <a:off x="623" y="1823"/>
              <a:ext cx="144" cy="288"/>
            </a:xfrm>
            <a:prstGeom prst="straightConnector1">
              <a:avLst/>
            </a:prstGeom>
            <a:noFill/>
            <a:ln w="9525" cap="flat" cmpd="sng">
              <a:solidFill>
                <a:schemeClr val="dk1"/>
              </a:solidFill>
              <a:prstDash val="solid"/>
              <a:round/>
              <a:headEnd type="none" w="med" len="med"/>
              <a:tailEnd type="triangle" w="lg" len="lg"/>
            </a:ln>
          </p:spPr>
        </p:cxnSp>
      </p:grpSp>
      <p:sp>
        <p:nvSpPr>
          <p:cNvPr id="160" name="Shape 160">
            <a:extLst>
              <a:ext uri="{FF2B5EF4-FFF2-40B4-BE49-F238E27FC236}">
                <a16:creationId xmlns:a16="http://schemas.microsoft.com/office/drawing/2014/main" id="{A1BAD040-0E71-1B10-9DFC-E355BE67C648}"/>
              </a:ext>
            </a:extLst>
          </p:cNvPr>
          <p:cNvSpPr txBox="1"/>
          <p:nvPr/>
        </p:nvSpPr>
        <p:spPr>
          <a:xfrm>
            <a:off x="3346451" y="3321051"/>
            <a:ext cx="201401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hydrophilic head </a:t>
            </a:r>
          </a:p>
          <a:p>
            <a:pPr marL="0" marR="0" lvl="0" indent="0" algn="l" rtl="0">
              <a:spcBef>
                <a:spcPts val="0"/>
              </a:spcBef>
              <a:buSzPct val="25000"/>
              <a:buNone/>
            </a:pPr>
            <a:r>
              <a:rPr lang="en-US" sz="1800">
                <a:solidFill>
                  <a:schemeClr val="dk1"/>
                </a:solidFill>
                <a:latin typeface="Arial"/>
                <a:ea typeface="Arial"/>
                <a:cs typeface="Arial"/>
                <a:sym typeface="Arial"/>
              </a:rPr>
              <a:t>“water loving”</a:t>
            </a:r>
          </a:p>
        </p:txBody>
      </p:sp>
      <p:sp>
        <p:nvSpPr>
          <p:cNvPr id="161" name="Shape 161">
            <a:extLst>
              <a:ext uri="{FF2B5EF4-FFF2-40B4-BE49-F238E27FC236}">
                <a16:creationId xmlns:a16="http://schemas.microsoft.com/office/drawing/2014/main" id="{CDC21B10-0478-CFC3-74F6-4C5A32ABF306}"/>
              </a:ext>
            </a:extLst>
          </p:cNvPr>
          <p:cNvSpPr txBox="1"/>
          <p:nvPr/>
        </p:nvSpPr>
        <p:spPr>
          <a:xfrm>
            <a:off x="3413125" y="4083051"/>
            <a:ext cx="1973937"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Arial"/>
                <a:ea typeface="Arial"/>
                <a:cs typeface="Arial"/>
                <a:sym typeface="Arial"/>
              </a:rPr>
              <a:t>hydrophobic tail </a:t>
            </a:r>
          </a:p>
          <a:p>
            <a:pPr marL="0" marR="0" lvl="0" indent="0" algn="l" rtl="0">
              <a:spcBef>
                <a:spcPts val="0"/>
              </a:spcBef>
              <a:buSzPct val="25000"/>
              <a:buNone/>
            </a:pPr>
            <a:r>
              <a:rPr lang="en-US" sz="1800">
                <a:solidFill>
                  <a:schemeClr val="dk1"/>
                </a:solidFill>
                <a:latin typeface="Arial"/>
                <a:ea typeface="Arial"/>
                <a:cs typeface="Arial"/>
                <a:sym typeface="Arial"/>
              </a:rPr>
              <a:t>“water hating”</a:t>
            </a:r>
          </a:p>
        </p:txBody>
      </p:sp>
      <p:sp>
        <p:nvSpPr>
          <p:cNvPr id="162" name="Shape 162">
            <a:extLst>
              <a:ext uri="{FF2B5EF4-FFF2-40B4-BE49-F238E27FC236}">
                <a16:creationId xmlns:a16="http://schemas.microsoft.com/office/drawing/2014/main" id="{0370D27B-C412-F737-EC9F-C237482B2630}"/>
              </a:ext>
            </a:extLst>
          </p:cNvPr>
          <p:cNvSpPr txBox="1"/>
          <p:nvPr/>
        </p:nvSpPr>
        <p:spPr>
          <a:xfrm>
            <a:off x="3048000" y="6096000"/>
            <a:ext cx="4987903"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a:solidFill>
                  <a:srgbClr val="FFC000"/>
                </a:solidFill>
                <a:latin typeface="Arial"/>
                <a:ea typeface="Arial"/>
                <a:cs typeface="Arial"/>
                <a:sym typeface="Arial"/>
              </a:rPr>
              <a:t>Dipalmitoyl</a:t>
            </a:r>
            <a:r>
              <a:rPr lang="en-US" sz="2000" b="1">
                <a:solidFill>
                  <a:srgbClr val="7030A0"/>
                </a:solidFill>
                <a:latin typeface="Arial"/>
                <a:ea typeface="Arial"/>
                <a:cs typeface="Arial"/>
                <a:sym typeface="Arial"/>
              </a:rPr>
              <a:t>phosphatidylcholine </a:t>
            </a:r>
            <a:r>
              <a:rPr lang="en-US" sz="2000" b="1">
                <a:solidFill>
                  <a:schemeClr val="dk1"/>
                </a:solidFill>
                <a:latin typeface="Arial"/>
                <a:ea typeface="Arial"/>
                <a:cs typeface="Arial"/>
                <a:sym typeface="Arial"/>
              </a:rPr>
              <a:t>(</a:t>
            </a:r>
            <a:r>
              <a:rPr lang="en-US" sz="2000" b="1">
                <a:solidFill>
                  <a:srgbClr val="FFC000"/>
                </a:solidFill>
                <a:latin typeface="Arial"/>
                <a:ea typeface="Arial"/>
                <a:cs typeface="Arial"/>
                <a:sym typeface="Arial"/>
              </a:rPr>
              <a:t>DP</a:t>
            </a:r>
            <a:r>
              <a:rPr lang="en-US" sz="2000" b="1">
                <a:solidFill>
                  <a:srgbClr val="7030A0"/>
                </a:solidFill>
                <a:latin typeface="Arial"/>
                <a:ea typeface="Arial"/>
                <a:cs typeface="Arial"/>
                <a:sym typeface="Arial"/>
              </a:rPr>
              <a:t>PC</a:t>
            </a:r>
            <a:r>
              <a:rPr lang="en-US" sz="2000" b="1">
                <a:solidFill>
                  <a:schemeClr val="dk1"/>
                </a:solidFill>
                <a:latin typeface="Arial"/>
                <a:ea typeface="Arial"/>
                <a:cs typeface="Arial"/>
                <a:sym typeface="Arial"/>
              </a:rPr>
              <a:t>)</a:t>
            </a:r>
          </a:p>
        </p:txBody>
      </p:sp>
      <p:grpSp>
        <p:nvGrpSpPr>
          <p:cNvPr id="163" name="Shape 163">
            <a:extLst>
              <a:ext uri="{FF2B5EF4-FFF2-40B4-BE49-F238E27FC236}">
                <a16:creationId xmlns:a16="http://schemas.microsoft.com/office/drawing/2014/main" id="{9EAD7EC9-959A-3A64-AF75-EEBFFCE26026}"/>
              </a:ext>
            </a:extLst>
          </p:cNvPr>
          <p:cNvGrpSpPr/>
          <p:nvPr/>
        </p:nvGrpSpPr>
        <p:grpSpPr>
          <a:xfrm>
            <a:off x="1752599" y="5181601"/>
            <a:ext cx="5714999" cy="925443"/>
            <a:chOff x="685800" y="4953000"/>
            <a:chExt cx="7086599" cy="1382643"/>
          </a:xfrm>
        </p:grpSpPr>
        <p:pic>
          <p:nvPicPr>
            <p:cNvPr id="164" name="Shape 164" descr="850355s">
              <a:extLst>
                <a:ext uri="{FF2B5EF4-FFF2-40B4-BE49-F238E27FC236}">
                  <a16:creationId xmlns:a16="http://schemas.microsoft.com/office/drawing/2014/main" id="{B6E0DD36-573C-904E-E9FE-20D1A78B1080}"/>
                </a:ext>
              </a:extLst>
            </p:cNvPr>
            <p:cNvPicPr preferRelativeResize="0"/>
            <p:nvPr/>
          </p:nvPicPr>
          <p:blipFill rotWithShape="1">
            <a:blip r:embed="rId4">
              <a:alphaModFix/>
            </a:blip>
            <a:srcRect/>
            <a:stretch/>
          </p:blipFill>
          <p:spPr>
            <a:xfrm>
              <a:off x="685800" y="5029200"/>
              <a:ext cx="6884553" cy="1306443"/>
            </a:xfrm>
            <a:prstGeom prst="rect">
              <a:avLst/>
            </a:prstGeom>
            <a:noFill/>
            <a:ln>
              <a:noFill/>
            </a:ln>
          </p:spPr>
        </p:pic>
        <p:grpSp>
          <p:nvGrpSpPr>
            <p:cNvPr id="165" name="Shape 165">
              <a:extLst>
                <a:ext uri="{FF2B5EF4-FFF2-40B4-BE49-F238E27FC236}">
                  <a16:creationId xmlns:a16="http://schemas.microsoft.com/office/drawing/2014/main" id="{5FA73A6B-C9F7-3341-00C2-E1BBA9BC244F}"/>
                </a:ext>
              </a:extLst>
            </p:cNvPr>
            <p:cNvGrpSpPr/>
            <p:nvPr/>
          </p:nvGrpSpPr>
          <p:grpSpPr>
            <a:xfrm>
              <a:off x="685800" y="4953000"/>
              <a:ext cx="7086599" cy="1371600"/>
              <a:chOff x="685800" y="4953000"/>
              <a:chExt cx="7086599" cy="1371600"/>
            </a:xfrm>
          </p:grpSpPr>
          <p:sp>
            <p:nvSpPr>
              <p:cNvPr id="166" name="Shape 166">
                <a:extLst>
                  <a:ext uri="{FF2B5EF4-FFF2-40B4-BE49-F238E27FC236}">
                    <a16:creationId xmlns:a16="http://schemas.microsoft.com/office/drawing/2014/main" id="{C9D4FDBF-DD8F-F871-6FED-06685F528801}"/>
                  </a:ext>
                </a:extLst>
              </p:cNvPr>
              <p:cNvSpPr/>
              <p:nvPr/>
            </p:nvSpPr>
            <p:spPr>
              <a:xfrm>
                <a:off x="5791200" y="4953000"/>
                <a:ext cx="1981199" cy="1219199"/>
              </a:xfrm>
              <a:prstGeom prst="ellipse">
                <a:avLst/>
              </a:prstGeom>
              <a:noFill/>
              <a:ln w="12700" cap="flat" cmpd="sng">
                <a:solidFill>
                  <a:srgbClr val="7030A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Arial"/>
                  <a:ea typeface="Arial"/>
                  <a:cs typeface="Arial"/>
                  <a:sym typeface="Arial"/>
                </a:endParaRPr>
              </a:p>
            </p:txBody>
          </p:sp>
          <p:sp>
            <p:nvSpPr>
              <p:cNvPr id="167" name="Shape 167">
                <a:extLst>
                  <a:ext uri="{FF2B5EF4-FFF2-40B4-BE49-F238E27FC236}">
                    <a16:creationId xmlns:a16="http://schemas.microsoft.com/office/drawing/2014/main" id="{BB486F0B-3FDA-C8A1-88D0-8120928B19B2}"/>
                  </a:ext>
                </a:extLst>
              </p:cNvPr>
              <p:cNvSpPr/>
              <p:nvPr/>
            </p:nvSpPr>
            <p:spPr>
              <a:xfrm>
                <a:off x="685800" y="5029200"/>
                <a:ext cx="5181600" cy="1295400"/>
              </a:xfrm>
              <a:prstGeom prst="rect">
                <a:avLst/>
              </a:prstGeom>
              <a:noFill/>
              <a:ln w="12700" cap="flat" cmpd="sng">
                <a:solidFill>
                  <a:srgbClr val="FFC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Arial"/>
                  <a:ea typeface="Arial"/>
                  <a:cs typeface="Arial"/>
                  <a:sym typeface="Arial"/>
                </a:endParaRPr>
              </a:p>
            </p:txBody>
          </p:sp>
        </p:grpSp>
      </p:grpSp>
    </p:spTree>
    <p:extLst>
      <p:ext uri="{BB962C8B-B14F-4D97-AF65-F5344CB8AC3E}">
        <p14:creationId xmlns:p14="http://schemas.microsoft.com/office/powerpoint/2010/main" val="104498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9" name="Straight Connector 2058">
            <a:extLst>
              <a:ext uri="{FF2B5EF4-FFF2-40B4-BE49-F238E27FC236}">
                <a16:creationId xmlns:a16="http://schemas.microsoft.com/office/drawing/2014/main" id="{799A8EBD-049C-48E6-97ED-C9102D78FC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2376"/>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07AB7C5C-C091-4C25-B1BD-93E2F6948C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349C1C-56E3-09EA-34E2-00EBA5D61F14}"/>
              </a:ext>
            </a:extLst>
          </p:cNvPr>
          <p:cNvSpPr>
            <a:spLocks noGrp="1"/>
          </p:cNvSpPr>
          <p:nvPr>
            <p:ph type="title"/>
          </p:nvPr>
        </p:nvSpPr>
        <p:spPr>
          <a:xfrm>
            <a:off x="700088" y="909637"/>
            <a:ext cx="5958216" cy="1316736"/>
          </a:xfrm>
        </p:spPr>
        <p:txBody>
          <a:bodyPr>
            <a:normAutofit/>
          </a:bodyPr>
          <a:lstStyle/>
          <a:p>
            <a:r>
              <a:rPr lang="en-KR" dirty="0"/>
              <a:t>What does langmuir monolayer tell you?</a:t>
            </a:r>
          </a:p>
        </p:txBody>
      </p:sp>
      <p:sp>
        <p:nvSpPr>
          <p:cNvPr id="3" name="Content Placeholder 2">
            <a:extLst>
              <a:ext uri="{FF2B5EF4-FFF2-40B4-BE49-F238E27FC236}">
                <a16:creationId xmlns:a16="http://schemas.microsoft.com/office/drawing/2014/main" id="{B1BBD969-90DE-FE18-509C-637C5AF87943}"/>
              </a:ext>
            </a:extLst>
          </p:cNvPr>
          <p:cNvSpPr>
            <a:spLocks noGrp="1"/>
          </p:cNvSpPr>
          <p:nvPr>
            <p:ph idx="1"/>
          </p:nvPr>
        </p:nvSpPr>
        <p:spPr>
          <a:xfrm>
            <a:off x="700088" y="2235251"/>
            <a:ext cx="5958216" cy="3603211"/>
          </a:xfrm>
        </p:spPr>
        <p:txBody>
          <a:bodyPr>
            <a:normAutofit/>
          </a:bodyPr>
          <a:lstStyle/>
          <a:p>
            <a:r>
              <a:rPr lang="en-US" b="0" i="0" dirty="0">
                <a:solidFill>
                  <a:srgbClr val="6C6E70"/>
                </a:solidFill>
                <a:effectLst/>
                <a:latin typeface="Roboto" panose="02000000000000000000" pitchFamily="2" charset="0"/>
              </a:rPr>
              <a:t>inference and understanding about how particular molecules can be packed in confined 2D </a:t>
            </a:r>
          </a:p>
          <a:p>
            <a:r>
              <a:rPr lang="en-US" dirty="0">
                <a:solidFill>
                  <a:srgbClr val="6C6E70"/>
                </a:solidFill>
                <a:latin typeface="Roboto" panose="02000000000000000000" pitchFamily="2" charset="0"/>
              </a:rPr>
              <a:t>The prove measures the surface tension which allows us to get an idea of the surface pressure.</a:t>
            </a:r>
            <a:endParaRPr lang="en-US" b="0" i="0" dirty="0">
              <a:solidFill>
                <a:srgbClr val="6C6E70"/>
              </a:solidFill>
              <a:effectLst/>
              <a:latin typeface="Roboto" panose="02000000000000000000" pitchFamily="2" charset="0"/>
            </a:endParaRPr>
          </a:p>
          <a:p>
            <a:r>
              <a:rPr lang="en-US" b="0" i="0" dirty="0">
                <a:solidFill>
                  <a:srgbClr val="6C6E70"/>
                </a:solidFill>
                <a:effectLst/>
                <a:latin typeface="Roboto" panose="02000000000000000000" pitchFamily="2" charset="0"/>
              </a:rPr>
              <a:t>pressure-area isotherm can also provide a measure of the average area per molecule and the compressibility of the monolayer.</a:t>
            </a:r>
          </a:p>
        </p:txBody>
      </p:sp>
      <p:sp>
        <p:nvSpPr>
          <p:cNvPr id="4" name="Date Placeholder 3">
            <a:extLst>
              <a:ext uri="{FF2B5EF4-FFF2-40B4-BE49-F238E27FC236}">
                <a16:creationId xmlns:a16="http://schemas.microsoft.com/office/drawing/2014/main" id="{0BE82232-0146-45F3-FEE0-E0817EBEF71E}"/>
              </a:ext>
            </a:extLst>
          </p:cNvPr>
          <p:cNvSpPr>
            <a:spLocks noGrp="1"/>
          </p:cNvSpPr>
          <p:nvPr>
            <p:ph type="dt" sz="half" idx="10"/>
          </p:nvPr>
        </p:nvSpPr>
        <p:spPr>
          <a:xfrm>
            <a:off x="8369448" y="6356350"/>
            <a:ext cx="2592594" cy="365125"/>
          </a:xfrm>
        </p:spPr>
        <p:txBody>
          <a:bodyPr>
            <a:normAutofit/>
          </a:bodyPr>
          <a:lstStyle/>
          <a:p>
            <a:pPr>
              <a:spcAft>
                <a:spcPts val="600"/>
              </a:spcAft>
            </a:pPr>
            <a:fld id="{626DE685-1B6F-4D7C-AEF2-C9AD71EC467A}" type="datetime1">
              <a:rPr lang="en-US" smtClean="0"/>
              <a:pPr>
                <a:spcAft>
                  <a:spcPts val="600"/>
                </a:spcAft>
              </a:pPr>
              <a:t>4/16/2024</a:t>
            </a:fld>
            <a:endParaRPr lang="en-US"/>
          </a:p>
        </p:txBody>
      </p:sp>
      <p:sp>
        <p:nvSpPr>
          <p:cNvPr id="5" name="Footer Placeholder 4">
            <a:extLst>
              <a:ext uri="{FF2B5EF4-FFF2-40B4-BE49-F238E27FC236}">
                <a16:creationId xmlns:a16="http://schemas.microsoft.com/office/drawing/2014/main" id="{FFD57339-2D16-2D18-2FE0-EA85CDB0F3AB}"/>
              </a:ext>
            </a:extLst>
          </p:cNvPr>
          <p:cNvSpPr>
            <a:spLocks noGrp="1"/>
          </p:cNvSpPr>
          <p:nvPr>
            <p:ph type="ftr" sz="quarter" idx="11"/>
          </p:nvPr>
        </p:nvSpPr>
        <p:spPr>
          <a:xfrm>
            <a:off x="715383" y="6356350"/>
            <a:ext cx="9204472" cy="365125"/>
          </a:xfrm>
        </p:spPr>
        <p:txBody>
          <a:bodyPr>
            <a:normAutofit fontScale="92500" lnSpcReduction="20000"/>
          </a:bodyPr>
          <a:lstStyle/>
          <a:p>
            <a:pPr>
              <a:spcAft>
                <a:spcPts val="600"/>
              </a:spcAft>
            </a:pPr>
            <a:r>
              <a:rPr lang="en-US" dirty="0"/>
              <a:t>https://</a:t>
            </a:r>
            <a:r>
              <a:rPr lang="en-US" dirty="0" err="1"/>
              <a:t>www.biolinscientific.com</a:t>
            </a:r>
            <a:r>
              <a:rPr lang="en-US" dirty="0"/>
              <a:t>/measurements/</a:t>
            </a:r>
            <a:r>
              <a:rPr lang="en-US" dirty="0" err="1"/>
              <a:t>langmuir</a:t>
            </a:r>
            <a:r>
              <a:rPr lang="en-US" dirty="0"/>
              <a:t>-and-</a:t>
            </a:r>
            <a:r>
              <a:rPr lang="en-US" dirty="0" err="1"/>
              <a:t>langmuir</a:t>
            </a:r>
            <a:r>
              <a:rPr lang="en-US" dirty="0"/>
              <a:t>-</a:t>
            </a:r>
            <a:r>
              <a:rPr lang="en-US" dirty="0" err="1"/>
              <a:t>blodgett</a:t>
            </a:r>
            <a:r>
              <a:rPr lang="en-US" dirty="0"/>
              <a:t>#:~:text=Experimentation%20using%20Langmuir%20troughs%20enables,the%20compressibility%20of%20the%20monolayer.</a:t>
            </a:r>
          </a:p>
        </p:txBody>
      </p:sp>
      <p:sp>
        <p:nvSpPr>
          <p:cNvPr id="6" name="Slide Number Placeholder 5">
            <a:extLst>
              <a:ext uri="{FF2B5EF4-FFF2-40B4-BE49-F238E27FC236}">
                <a16:creationId xmlns:a16="http://schemas.microsoft.com/office/drawing/2014/main" id="{7430FF19-9B97-C9A3-1A0A-319C77650F72}"/>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mtClean="0"/>
              <a:pPr>
                <a:lnSpc>
                  <a:spcPct val="90000"/>
                </a:lnSpc>
                <a:spcAft>
                  <a:spcPts val="600"/>
                </a:spcAft>
              </a:pPr>
              <a:t>4</a:t>
            </a:fld>
            <a:endParaRPr lang="en-US"/>
          </a:p>
        </p:txBody>
      </p:sp>
      <p:pic>
        <p:nvPicPr>
          <p:cNvPr id="2050" name="Picture 2" descr="Surface-pressure">
            <a:extLst>
              <a:ext uri="{FF2B5EF4-FFF2-40B4-BE49-F238E27FC236}">
                <a16:creationId xmlns:a16="http://schemas.microsoft.com/office/drawing/2014/main" id="{67B3330A-25CB-C61A-D3A4-914DA16E4F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83373" y="1676478"/>
            <a:ext cx="5404816" cy="360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5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00824" y="228600"/>
            <a:ext cx="9883728" cy="868363"/>
          </a:xfrm>
        </p:spPr>
        <p:txBody>
          <a:bodyPr>
            <a:noAutofit/>
          </a:bodyPr>
          <a:lstStyle/>
          <a:p>
            <a:r>
              <a:rPr lang="en-US" sz="2800" b="1" dirty="0">
                <a:solidFill>
                  <a:schemeClr val="tx1"/>
                </a:solidFill>
              </a:rPr>
              <a:t>How do you use Model Cell Membranes </a:t>
            </a:r>
            <a:br>
              <a:rPr lang="en-US" sz="2800" b="1" dirty="0">
                <a:solidFill>
                  <a:schemeClr val="tx1"/>
                </a:solidFill>
              </a:rPr>
            </a:br>
            <a:r>
              <a:rPr lang="en-US" sz="2800" b="1" dirty="0">
                <a:solidFill>
                  <a:schemeClr val="tx1"/>
                </a:solidFill>
              </a:rPr>
              <a:t>to investigate results of molecular interactions?</a:t>
            </a:r>
          </a:p>
        </p:txBody>
      </p:sp>
      <p:grpSp>
        <p:nvGrpSpPr>
          <p:cNvPr id="8212" name="Group 20"/>
          <p:cNvGrpSpPr>
            <a:grpSpLocks/>
          </p:cNvGrpSpPr>
          <p:nvPr/>
        </p:nvGrpSpPr>
        <p:grpSpPr bwMode="auto">
          <a:xfrm rot="10800000">
            <a:off x="1117601" y="2906714"/>
            <a:ext cx="520700" cy="750887"/>
            <a:chOff x="1620" y="2212"/>
            <a:chExt cx="246" cy="473"/>
          </a:xfrm>
        </p:grpSpPr>
        <p:sp>
          <p:nvSpPr>
            <p:cNvPr id="8213" name="Oval 21"/>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4" name="Line 22"/>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Line 23"/>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16" name="Group 24"/>
          <p:cNvGrpSpPr>
            <a:grpSpLocks/>
          </p:cNvGrpSpPr>
          <p:nvPr/>
        </p:nvGrpSpPr>
        <p:grpSpPr bwMode="auto">
          <a:xfrm rot="10800000">
            <a:off x="508001" y="2895600"/>
            <a:ext cx="520700" cy="750888"/>
            <a:chOff x="1620" y="2212"/>
            <a:chExt cx="246" cy="473"/>
          </a:xfrm>
        </p:grpSpPr>
        <p:sp>
          <p:nvSpPr>
            <p:cNvPr id="8217" name="Oval 25"/>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8" name="Line 26"/>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9" name="Line 27"/>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20" name="Group 28"/>
          <p:cNvGrpSpPr>
            <a:grpSpLocks/>
          </p:cNvGrpSpPr>
          <p:nvPr/>
        </p:nvGrpSpPr>
        <p:grpSpPr bwMode="auto">
          <a:xfrm rot="10800000">
            <a:off x="2336801" y="2906714"/>
            <a:ext cx="520700" cy="750887"/>
            <a:chOff x="1620" y="2212"/>
            <a:chExt cx="246" cy="473"/>
          </a:xfrm>
        </p:grpSpPr>
        <p:sp>
          <p:nvSpPr>
            <p:cNvPr id="8221" name="Oval 29"/>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2" name="Line 30"/>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31"/>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24" name="Group 32"/>
          <p:cNvGrpSpPr>
            <a:grpSpLocks/>
          </p:cNvGrpSpPr>
          <p:nvPr/>
        </p:nvGrpSpPr>
        <p:grpSpPr bwMode="auto">
          <a:xfrm rot="10800000">
            <a:off x="1727201" y="2906714"/>
            <a:ext cx="520700" cy="750887"/>
            <a:chOff x="1620" y="2212"/>
            <a:chExt cx="246" cy="473"/>
          </a:xfrm>
        </p:grpSpPr>
        <p:sp>
          <p:nvSpPr>
            <p:cNvPr id="8225" name="Oval 33"/>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6" name="Line 34"/>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7" name="Line 35"/>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28" name="Text Box 36"/>
          <p:cNvSpPr txBox="1">
            <a:spLocks noChangeArrowheads="1"/>
          </p:cNvSpPr>
          <p:nvPr/>
        </p:nvSpPr>
        <p:spPr bwMode="auto">
          <a:xfrm>
            <a:off x="1010373" y="2071688"/>
            <a:ext cx="14590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a:t>Cell Membrane</a:t>
            </a:r>
          </a:p>
        </p:txBody>
      </p:sp>
      <p:sp>
        <p:nvSpPr>
          <p:cNvPr id="8230" name="Line 38"/>
          <p:cNvSpPr>
            <a:spLocks noChangeShapeType="1"/>
          </p:cNvSpPr>
          <p:nvPr/>
        </p:nvSpPr>
        <p:spPr bwMode="auto">
          <a:xfrm flipV="1">
            <a:off x="4876800" y="2133601"/>
            <a:ext cx="2540000" cy="15859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31" name="Group 39"/>
          <p:cNvGrpSpPr>
            <a:grpSpLocks/>
          </p:cNvGrpSpPr>
          <p:nvPr/>
        </p:nvGrpSpPr>
        <p:grpSpPr bwMode="auto">
          <a:xfrm>
            <a:off x="7652761" y="1587400"/>
            <a:ext cx="2688167" cy="933450"/>
            <a:chOff x="444" y="2376"/>
            <a:chExt cx="1270" cy="588"/>
          </a:xfrm>
        </p:grpSpPr>
        <p:grpSp>
          <p:nvGrpSpPr>
            <p:cNvPr id="8240" name="Group 48"/>
            <p:cNvGrpSpPr>
              <a:grpSpLocks/>
            </p:cNvGrpSpPr>
            <p:nvPr/>
          </p:nvGrpSpPr>
          <p:grpSpPr bwMode="auto">
            <a:xfrm rot="10800000">
              <a:off x="794" y="2384"/>
              <a:ext cx="299" cy="544"/>
              <a:chOff x="1620" y="2212"/>
              <a:chExt cx="246" cy="473"/>
            </a:xfrm>
          </p:grpSpPr>
          <p:sp>
            <p:nvSpPr>
              <p:cNvPr id="8241" name="Oval 49"/>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2" name="Line 50"/>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3" name="Line 51"/>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44" name="Group 52"/>
            <p:cNvGrpSpPr>
              <a:grpSpLocks/>
            </p:cNvGrpSpPr>
            <p:nvPr/>
          </p:nvGrpSpPr>
          <p:grpSpPr bwMode="auto">
            <a:xfrm rot="10800000">
              <a:off x="444" y="2376"/>
              <a:ext cx="299" cy="544"/>
              <a:chOff x="1620" y="2212"/>
              <a:chExt cx="246" cy="473"/>
            </a:xfrm>
          </p:grpSpPr>
          <p:sp>
            <p:nvSpPr>
              <p:cNvPr id="8245" name="Oval 53"/>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6" name="Line 54"/>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7" name="Line 55"/>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56" name="Group 64"/>
            <p:cNvGrpSpPr>
              <a:grpSpLocks/>
            </p:cNvGrpSpPr>
            <p:nvPr/>
          </p:nvGrpSpPr>
          <p:grpSpPr bwMode="auto">
            <a:xfrm rot="10800000">
              <a:off x="1164" y="2388"/>
              <a:ext cx="250" cy="576"/>
              <a:chOff x="0" y="144"/>
              <a:chExt cx="250" cy="576"/>
            </a:xfrm>
          </p:grpSpPr>
          <p:sp>
            <p:nvSpPr>
              <p:cNvPr id="8257" name="Oval 65"/>
              <p:cNvSpPr>
                <a:spLocks noChangeArrowheads="1"/>
              </p:cNvSpPr>
              <p:nvPr/>
            </p:nvSpPr>
            <p:spPr bwMode="auto">
              <a:xfrm rot="-21758723">
                <a:off x="0" y="144"/>
                <a:ext cx="250" cy="277"/>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8" name="Line 66"/>
              <p:cNvSpPr>
                <a:spLocks noChangeShapeType="1"/>
              </p:cNvSpPr>
              <p:nvPr/>
            </p:nvSpPr>
            <p:spPr bwMode="auto">
              <a:xfrm>
                <a:off x="174" y="420"/>
                <a:ext cx="18" cy="30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9" name="Line 67"/>
              <p:cNvSpPr>
                <a:spLocks noChangeShapeType="1"/>
              </p:cNvSpPr>
              <p:nvPr/>
            </p:nvSpPr>
            <p:spPr bwMode="auto">
              <a:xfrm>
                <a:off x="96" y="426"/>
                <a:ext cx="0" cy="294"/>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60" name="Group 68"/>
            <p:cNvGrpSpPr>
              <a:grpSpLocks/>
            </p:cNvGrpSpPr>
            <p:nvPr/>
          </p:nvGrpSpPr>
          <p:grpSpPr bwMode="auto">
            <a:xfrm rot="10800000">
              <a:off x="1464" y="2382"/>
              <a:ext cx="250" cy="576"/>
              <a:chOff x="0" y="144"/>
              <a:chExt cx="250" cy="576"/>
            </a:xfrm>
          </p:grpSpPr>
          <p:sp>
            <p:nvSpPr>
              <p:cNvPr id="8261" name="Oval 69"/>
              <p:cNvSpPr>
                <a:spLocks noChangeArrowheads="1"/>
              </p:cNvSpPr>
              <p:nvPr/>
            </p:nvSpPr>
            <p:spPr bwMode="auto">
              <a:xfrm rot="-21758723">
                <a:off x="0" y="144"/>
                <a:ext cx="250" cy="277"/>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2" name="Line 70"/>
              <p:cNvSpPr>
                <a:spLocks noChangeShapeType="1"/>
              </p:cNvSpPr>
              <p:nvPr/>
            </p:nvSpPr>
            <p:spPr bwMode="auto">
              <a:xfrm>
                <a:off x="174" y="420"/>
                <a:ext cx="18" cy="30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3" name="Line 71"/>
              <p:cNvSpPr>
                <a:spLocks noChangeShapeType="1"/>
              </p:cNvSpPr>
              <p:nvPr/>
            </p:nvSpPr>
            <p:spPr bwMode="auto">
              <a:xfrm>
                <a:off x="96" y="426"/>
                <a:ext cx="0" cy="294"/>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64" name="Group 72"/>
            <p:cNvGrpSpPr>
              <a:grpSpLocks/>
            </p:cNvGrpSpPr>
            <p:nvPr/>
          </p:nvGrpSpPr>
          <p:grpSpPr bwMode="auto">
            <a:xfrm rot="10612737">
              <a:off x="1392" y="2474"/>
              <a:ext cx="144" cy="480"/>
              <a:chOff x="1122" y="816"/>
              <a:chExt cx="144" cy="480"/>
            </a:xfrm>
          </p:grpSpPr>
          <p:sp>
            <p:nvSpPr>
              <p:cNvPr id="8265" name="Oval 73"/>
              <p:cNvSpPr>
                <a:spLocks noChangeArrowheads="1"/>
              </p:cNvSpPr>
              <p:nvPr/>
            </p:nvSpPr>
            <p:spPr bwMode="auto">
              <a:xfrm>
                <a:off x="1122" y="816"/>
                <a:ext cx="144" cy="14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6" name="Rectangle 74"/>
              <p:cNvSpPr>
                <a:spLocks noChangeArrowheads="1"/>
              </p:cNvSpPr>
              <p:nvPr/>
            </p:nvSpPr>
            <p:spPr bwMode="auto">
              <a:xfrm>
                <a:off x="1176" y="960"/>
                <a:ext cx="48" cy="33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270" name="Group 78"/>
          <p:cNvGrpSpPr>
            <a:grpSpLocks/>
          </p:cNvGrpSpPr>
          <p:nvPr/>
        </p:nvGrpSpPr>
        <p:grpSpPr bwMode="auto">
          <a:xfrm>
            <a:off x="7641760" y="4528411"/>
            <a:ext cx="2946401" cy="901700"/>
            <a:chOff x="3611" y="3144"/>
            <a:chExt cx="1392" cy="568"/>
          </a:xfrm>
        </p:grpSpPr>
        <p:grpSp>
          <p:nvGrpSpPr>
            <p:cNvPr id="8279" name="Group 87"/>
            <p:cNvGrpSpPr>
              <a:grpSpLocks/>
            </p:cNvGrpSpPr>
            <p:nvPr/>
          </p:nvGrpSpPr>
          <p:grpSpPr bwMode="auto">
            <a:xfrm rot="10800000">
              <a:off x="3961" y="3152"/>
              <a:ext cx="299" cy="544"/>
              <a:chOff x="1620" y="2212"/>
              <a:chExt cx="246" cy="473"/>
            </a:xfrm>
          </p:grpSpPr>
          <p:sp>
            <p:nvSpPr>
              <p:cNvPr id="8280" name="Oval 88"/>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1" name="Line 89"/>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2" name="Line 90"/>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83" name="Group 91"/>
            <p:cNvGrpSpPr>
              <a:grpSpLocks/>
            </p:cNvGrpSpPr>
            <p:nvPr/>
          </p:nvGrpSpPr>
          <p:grpSpPr bwMode="auto">
            <a:xfrm rot="10800000">
              <a:off x="3611" y="3144"/>
              <a:ext cx="299" cy="544"/>
              <a:chOff x="1620" y="2212"/>
              <a:chExt cx="246" cy="473"/>
            </a:xfrm>
          </p:grpSpPr>
          <p:sp>
            <p:nvSpPr>
              <p:cNvPr id="8284" name="Oval 92"/>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5" name="Line 93"/>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6" name="Line 94"/>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87" name="Group 95"/>
            <p:cNvGrpSpPr>
              <a:grpSpLocks/>
            </p:cNvGrpSpPr>
            <p:nvPr/>
          </p:nvGrpSpPr>
          <p:grpSpPr bwMode="auto">
            <a:xfrm rot="10612737">
              <a:off x="4559" y="3216"/>
              <a:ext cx="144" cy="480"/>
              <a:chOff x="1122" y="816"/>
              <a:chExt cx="144" cy="480"/>
            </a:xfrm>
          </p:grpSpPr>
          <p:sp>
            <p:nvSpPr>
              <p:cNvPr id="8288" name="Oval 96"/>
              <p:cNvSpPr>
                <a:spLocks noChangeArrowheads="1"/>
              </p:cNvSpPr>
              <p:nvPr/>
            </p:nvSpPr>
            <p:spPr bwMode="auto">
              <a:xfrm>
                <a:off x="1122" y="816"/>
                <a:ext cx="144" cy="14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9" name="Rectangle 97"/>
              <p:cNvSpPr>
                <a:spLocks noChangeArrowheads="1"/>
              </p:cNvSpPr>
              <p:nvPr/>
            </p:nvSpPr>
            <p:spPr bwMode="auto">
              <a:xfrm>
                <a:off x="1176" y="960"/>
                <a:ext cx="48" cy="33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01" name="Group 109"/>
            <p:cNvGrpSpPr>
              <a:grpSpLocks/>
            </p:cNvGrpSpPr>
            <p:nvPr/>
          </p:nvGrpSpPr>
          <p:grpSpPr bwMode="auto">
            <a:xfrm rot="10800000">
              <a:off x="4235" y="3168"/>
              <a:ext cx="299" cy="544"/>
              <a:chOff x="1620" y="2212"/>
              <a:chExt cx="246" cy="473"/>
            </a:xfrm>
          </p:grpSpPr>
          <p:sp>
            <p:nvSpPr>
              <p:cNvPr id="8302" name="Oval 110"/>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3" name="Line 111"/>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4" name="Line 112"/>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05" name="Group 113"/>
            <p:cNvGrpSpPr>
              <a:grpSpLocks/>
            </p:cNvGrpSpPr>
            <p:nvPr/>
          </p:nvGrpSpPr>
          <p:grpSpPr bwMode="auto">
            <a:xfrm rot="10800000">
              <a:off x="4704" y="3168"/>
              <a:ext cx="299" cy="544"/>
              <a:chOff x="1620" y="2212"/>
              <a:chExt cx="246" cy="473"/>
            </a:xfrm>
          </p:grpSpPr>
          <p:sp>
            <p:nvSpPr>
              <p:cNvPr id="8306" name="Oval 114"/>
              <p:cNvSpPr>
                <a:spLocks noChangeArrowheads="1"/>
              </p:cNvSpPr>
              <p:nvPr/>
            </p:nvSpPr>
            <p:spPr bwMode="auto">
              <a:xfrm rot="-21758723">
                <a:off x="1620" y="2212"/>
                <a:ext cx="206" cy="241"/>
              </a:xfrm>
              <a:prstGeom prst="ellipse">
                <a:avLst/>
              </a:prstGeom>
              <a:solidFill>
                <a:srgbClr val="6600CC"/>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7" name="Line 115"/>
              <p:cNvSpPr>
                <a:spLocks noChangeShapeType="1"/>
              </p:cNvSpPr>
              <p:nvPr/>
            </p:nvSpPr>
            <p:spPr bwMode="auto">
              <a:xfrm rot="21441277" flipH="1">
                <a:off x="1624" y="2445"/>
                <a:ext cx="48" cy="24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 name="Line 116"/>
              <p:cNvSpPr>
                <a:spLocks noChangeShapeType="1"/>
              </p:cNvSpPr>
              <p:nvPr/>
            </p:nvSpPr>
            <p:spPr bwMode="auto">
              <a:xfrm rot="-21758723">
                <a:off x="1776" y="2444"/>
                <a:ext cx="90" cy="19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309" name="Line 117"/>
          <p:cNvSpPr>
            <a:spLocks noChangeShapeType="1"/>
          </p:cNvSpPr>
          <p:nvPr/>
        </p:nvSpPr>
        <p:spPr bwMode="auto">
          <a:xfrm>
            <a:off x="4876800" y="3733800"/>
            <a:ext cx="2540000" cy="1447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10" name="Group 118"/>
          <p:cNvGrpSpPr>
            <a:grpSpLocks/>
          </p:cNvGrpSpPr>
          <p:nvPr/>
        </p:nvGrpSpPr>
        <p:grpSpPr bwMode="auto">
          <a:xfrm rot="10612737">
            <a:off x="4165600" y="3124200"/>
            <a:ext cx="304800" cy="762000"/>
            <a:chOff x="1122" y="816"/>
            <a:chExt cx="144" cy="480"/>
          </a:xfrm>
        </p:grpSpPr>
        <p:sp>
          <p:nvSpPr>
            <p:cNvPr id="8311" name="Oval 119"/>
            <p:cNvSpPr>
              <a:spLocks noChangeArrowheads="1"/>
            </p:cNvSpPr>
            <p:nvPr/>
          </p:nvSpPr>
          <p:spPr bwMode="auto">
            <a:xfrm>
              <a:off x="1122" y="816"/>
              <a:ext cx="144" cy="144"/>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2" name="Rectangle 120"/>
            <p:cNvSpPr>
              <a:spLocks noChangeArrowheads="1"/>
            </p:cNvSpPr>
            <p:nvPr/>
          </p:nvSpPr>
          <p:spPr bwMode="auto">
            <a:xfrm>
              <a:off x="1176" y="960"/>
              <a:ext cx="48" cy="33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313" name="Text Box 121"/>
          <p:cNvSpPr txBox="1">
            <a:spLocks noChangeArrowheads="1"/>
          </p:cNvSpPr>
          <p:nvPr/>
        </p:nvSpPr>
        <p:spPr bwMode="auto">
          <a:xfrm>
            <a:off x="3433234" y="3389313"/>
            <a:ext cx="288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t>
            </a:r>
          </a:p>
        </p:txBody>
      </p:sp>
      <p:sp>
        <p:nvSpPr>
          <p:cNvPr id="8316" name="Text Box 124"/>
          <p:cNvSpPr txBox="1">
            <a:spLocks noChangeArrowheads="1"/>
          </p:cNvSpPr>
          <p:nvPr/>
        </p:nvSpPr>
        <p:spPr bwMode="auto">
          <a:xfrm>
            <a:off x="3916505" y="2133601"/>
            <a:ext cx="9012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added</a:t>
            </a:r>
          </a:p>
          <a:p>
            <a:pPr algn="ctr"/>
            <a:r>
              <a:rPr lang="en-US" dirty="0"/>
              <a:t>molecule</a:t>
            </a:r>
          </a:p>
        </p:txBody>
      </p:sp>
      <p:sp>
        <p:nvSpPr>
          <p:cNvPr id="2" name="TextBox 1"/>
          <p:cNvSpPr txBox="1"/>
          <p:nvPr/>
        </p:nvSpPr>
        <p:spPr>
          <a:xfrm>
            <a:off x="8412403" y="2553969"/>
            <a:ext cx="1984839" cy="523220"/>
          </a:xfrm>
          <a:prstGeom prst="rect">
            <a:avLst/>
          </a:prstGeom>
          <a:noFill/>
        </p:spPr>
        <p:txBody>
          <a:bodyPr wrap="none" rtlCol="0">
            <a:spAutoFit/>
          </a:bodyPr>
          <a:lstStyle/>
          <a:p>
            <a:pPr algn="ctr"/>
            <a:r>
              <a:rPr lang="en-US" dirty="0"/>
              <a:t>less area per molecule</a:t>
            </a:r>
          </a:p>
          <a:p>
            <a:pPr algn="ctr"/>
            <a:r>
              <a:rPr lang="en-US" dirty="0">
                <a:solidFill>
                  <a:srgbClr val="FF0000"/>
                </a:solidFill>
              </a:rPr>
              <a:t>More Ordered </a:t>
            </a:r>
          </a:p>
        </p:txBody>
      </p:sp>
      <p:sp>
        <p:nvSpPr>
          <p:cNvPr id="122" name="TextBox 121"/>
          <p:cNvSpPr txBox="1"/>
          <p:nvPr/>
        </p:nvSpPr>
        <p:spPr>
          <a:xfrm>
            <a:off x="7757530" y="5400951"/>
            <a:ext cx="2611612" cy="523220"/>
          </a:xfrm>
          <a:prstGeom prst="rect">
            <a:avLst/>
          </a:prstGeom>
          <a:noFill/>
        </p:spPr>
        <p:txBody>
          <a:bodyPr wrap="none" rtlCol="0">
            <a:spAutoFit/>
          </a:bodyPr>
          <a:lstStyle/>
          <a:p>
            <a:r>
              <a:rPr lang="en-US" dirty="0"/>
              <a:t>more area per molecule</a:t>
            </a:r>
          </a:p>
          <a:p>
            <a:pPr algn="ctr"/>
            <a:r>
              <a:rPr lang="en-US" dirty="0">
                <a:solidFill>
                  <a:srgbClr val="FF0000"/>
                </a:solidFill>
              </a:rPr>
              <a:t>Less Ordered - </a:t>
            </a:r>
            <a:r>
              <a:rPr lang="en-US" i="1" dirty="0">
                <a:solidFill>
                  <a:srgbClr val="FF0000"/>
                </a:solidFill>
              </a:rPr>
              <a:t>FLUID</a:t>
            </a:r>
            <a:endParaRPr lang="en-US" dirty="0">
              <a:solidFill>
                <a:srgbClr val="FF0000"/>
              </a:solidFill>
            </a:endParaRPr>
          </a:p>
        </p:txBody>
      </p:sp>
      <p:sp>
        <p:nvSpPr>
          <p:cNvPr id="4" name="Content Placeholder 3">
            <a:extLst>
              <a:ext uri="{FF2B5EF4-FFF2-40B4-BE49-F238E27FC236}">
                <a16:creationId xmlns:a16="http://schemas.microsoft.com/office/drawing/2014/main" id="{BF192AA8-9FCC-F0D8-069B-724663DF3462}"/>
              </a:ext>
            </a:extLst>
          </p:cNvPr>
          <p:cNvSpPr>
            <a:spLocks noGrp="1"/>
          </p:cNvSpPr>
          <p:nvPr>
            <p:ph idx="1"/>
          </p:nvPr>
        </p:nvSpPr>
        <p:spPr/>
        <p:txBody>
          <a:bodyPr/>
          <a:lstStyle/>
          <a:p>
            <a:endParaRPr lang="en-KR" dirty="0"/>
          </a:p>
        </p:txBody>
      </p:sp>
    </p:spTree>
    <p:extLst>
      <p:ext uri="{BB962C8B-B14F-4D97-AF65-F5344CB8AC3E}">
        <p14:creationId xmlns:p14="http://schemas.microsoft.com/office/powerpoint/2010/main" val="250981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3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2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7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83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0" grpId="0" animBg="1"/>
      <p:bldP spid="8230" grpId="1" animBg="1"/>
      <p:bldP spid="8309" grpId="0" animBg="1"/>
      <p:bldP spid="8309" grpId="1" animBg="1"/>
      <p:bldP spid="8313" grpId="0"/>
      <p:bldP spid="8316" grpId="0"/>
      <p:bldP spid="2" grpId="0"/>
      <p:bldP spid="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Shape 173"/>
          <p:cNvSpPr txBox="1">
            <a:spLocks noGrp="1"/>
          </p:cNvSpPr>
          <p:nvPr>
            <p:ph idx="1"/>
          </p:nvPr>
        </p:nvSpPr>
        <p:spPr>
          <a:xfrm>
            <a:off x="838199" y="1397575"/>
            <a:ext cx="4004649" cy="6699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r>
              <a:rPr lang="en-US" dirty="0"/>
              <a:t>Langmuir Trough</a:t>
            </a:r>
          </a:p>
        </p:txBody>
      </p:sp>
      <p:sp>
        <p:nvSpPr>
          <p:cNvPr id="172" name="Shape 172"/>
          <p:cNvSpPr txBox="1">
            <a:spLocks noGrp="1"/>
          </p:cNvSpPr>
          <p:nvPr>
            <p:ph type="title"/>
          </p:nvPr>
        </p:nvSpPr>
        <p:spPr>
          <a:xfrm>
            <a:off x="838200" y="137450"/>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Arial"/>
              <a:buNone/>
            </a:pPr>
            <a:r>
              <a:rPr lang="en-US" sz="4400" b="0" i="0" u="none" strike="noStrike" cap="none">
                <a:solidFill>
                  <a:schemeClr val="dk1"/>
                </a:solidFill>
                <a:latin typeface="Arial"/>
                <a:ea typeface="Arial"/>
                <a:cs typeface="Arial"/>
                <a:sym typeface="Arial"/>
              </a:rPr>
              <a:t>Instrument</a:t>
            </a:r>
          </a:p>
        </p:txBody>
      </p:sp>
      <p:pic>
        <p:nvPicPr>
          <p:cNvPr id="174" name="Shape 174"/>
          <p:cNvPicPr preferRelativeResize="0"/>
          <p:nvPr/>
        </p:nvPicPr>
        <p:blipFill>
          <a:blip r:embed="rId3">
            <a:alphaModFix/>
          </a:blip>
          <a:stretch>
            <a:fillRect/>
          </a:stretch>
        </p:blipFill>
        <p:spPr>
          <a:xfrm>
            <a:off x="838200" y="1950525"/>
            <a:ext cx="6939675" cy="4127750"/>
          </a:xfrm>
          <a:prstGeom prst="rect">
            <a:avLst/>
          </a:prstGeom>
          <a:noFill/>
          <a:ln>
            <a:noFill/>
          </a:ln>
        </p:spPr>
      </p:pic>
      <p:cxnSp>
        <p:nvCxnSpPr>
          <p:cNvPr id="175" name="Shape 175"/>
          <p:cNvCxnSpPr/>
          <p:nvPr/>
        </p:nvCxnSpPr>
        <p:spPr>
          <a:xfrm rot="10800000">
            <a:off x="3112300" y="4709225"/>
            <a:ext cx="1213800" cy="1347300"/>
          </a:xfrm>
          <a:prstGeom prst="straightConnector1">
            <a:avLst/>
          </a:prstGeom>
          <a:noFill/>
          <a:ln w="28575" cap="flat" cmpd="sng">
            <a:solidFill>
              <a:srgbClr val="FF0000"/>
            </a:solidFill>
            <a:prstDash val="solid"/>
            <a:round/>
            <a:headEnd type="none" w="lg" len="lg"/>
            <a:tailEnd type="triangle" w="lg" len="lg"/>
          </a:ln>
        </p:spPr>
      </p:cxnSp>
      <p:cxnSp>
        <p:nvCxnSpPr>
          <p:cNvPr id="176" name="Shape 176"/>
          <p:cNvCxnSpPr/>
          <p:nvPr/>
        </p:nvCxnSpPr>
        <p:spPr>
          <a:xfrm rot="10800000" flipH="1">
            <a:off x="4842850" y="4754150"/>
            <a:ext cx="1314000" cy="1320600"/>
          </a:xfrm>
          <a:prstGeom prst="straightConnector1">
            <a:avLst/>
          </a:prstGeom>
          <a:noFill/>
          <a:ln w="28575" cap="flat" cmpd="sng">
            <a:solidFill>
              <a:srgbClr val="FF0000"/>
            </a:solidFill>
            <a:prstDash val="solid"/>
            <a:round/>
            <a:headEnd type="none" w="lg" len="lg"/>
            <a:tailEnd type="triangle" w="lg" len="lg"/>
          </a:ln>
        </p:spPr>
      </p:cxnSp>
      <p:sp>
        <p:nvSpPr>
          <p:cNvPr id="177" name="Shape 177"/>
          <p:cNvSpPr txBox="1"/>
          <p:nvPr/>
        </p:nvSpPr>
        <p:spPr>
          <a:xfrm>
            <a:off x="4198650" y="6011000"/>
            <a:ext cx="1211400" cy="382500"/>
          </a:xfrm>
          <a:prstGeom prst="rect">
            <a:avLst/>
          </a:prstGeom>
          <a:noFill/>
          <a:ln>
            <a:noFill/>
          </a:ln>
        </p:spPr>
        <p:txBody>
          <a:bodyPr lIns="91425" tIns="91425" rIns="91425" bIns="91425" anchor="t" anchorCtr="0">
            <a:noAutofit/>
          </a:bodyPr>
          <a:lstStyle/>
          <a:p>
            <a:pPr lvl="0">
              <a:spcBef>
                <a:spcPts val="0"/>
              </a:spcBef>
              <a:buNone/>
            </a:pPr>
            <a:r>
              <a:rPr lang="en-US"/>
              <a:t>Barriers</a:t>
            </a:r>
          </a:p>
        </p:txBody>
      </p:sp>
      <p:sp>
        <p:nvSpPr>
          <p:cNvPr id="178" name="Shape 178"/>
          <p:cNvSpPr/>
          <p:nvPr/>
        </p:nvSpPr>
        <p:spPr>
          <a:xfrm>
            <a:off x="3524700" y="4271450"/>
            <a:ext cx="336900" cy="765000"/>
          </a:xfrm>
          <a:prstGeom prst="ellipse">
            <a:avLst/>
          </a:prstGeom>
          <a:noFill/>
          <a:ln w="28575" cap="flat" cmpd="sng">
            <a:solidFill>
              <a:srgbClr val="00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9" name="Shape 179"/>
          <p:cNvSpPr txBox="1"/>
          <p:nvPr/>
        </p:nvSpPr>
        <p:spPr>
          <a:xfrm>
            <a:off x="3797875" y="4271450"/>
            <a:ext cx="837900" cy="382500"/>
          </a:xfrm>
          <a:prstGeom prst="rect">
            <a:avLst/>
          </a:prstGeom>
          <a:noFill/>
          <a:ln>
            <a:noFill/>
          </a:ln>
        </p:spPr>
        <p:txBody>
          <a:bodyPr lIns="91425" tIns="91425" rIns="91425" bIns="91425" anchor="t" anchorCtr="0">
            <a:noAutofit/>
          </a:bodyPr>
          <a:lstStyle/>
          <a:p>
            <a:pPr lvl="0">
              <a:spcBef>
                <a:spcPts val="0"/>
              </a:spcBef>
              <a:buNone/>
            </a:pPr>
            <a:r>
              <a:rPr lang="en-US">
                <a:solidFill>
                  <a:schemeClr val="lt1"/>
                </a:solidFill>
              </a:rPr>
              <a:t>Probe</a:t>
            </a:r>
          </a:p>
        </p:txBody>
      </p:sp>
      <p:pic>
        <p:nvPicPr>
          <p:cNvPr id="180" name="Shape 180" descr="trough.jpg"/>
          <p:cNvPicPr preferRelativeResize="0"/>
          <p:nvPr/>
        </p:nvPicPr>
        <p:blipFill>
          <a:blip r:embed="rId4">
            <a:alphaModFix/>
          </a:blip>
          <a:stretch>
            <a:fillRect/>
          </a:stretch>
        </p:blipFill>
        <p:spPr>
          <a:xfrm>
            <a:off x="-1" y="381000"/>
            <a:ext cx="12192001" cy="6155185"/>
          </a:xfrm>
          <a:prstGeom prst="rect">
            <a:avLst/>
          </a:prstGeom>
          <a:noFill/>
          <a:ln>
            <a:noFill/>
          </a:ln>
        </p:spPr>
      </p:pic>
      <p:pic>
        <p:nvPicPr>
          <p:cNvPr id="181" name="Shape 181" descr="trough with water or buffer.jpg"/>
          <p:cNvPicPr preferRelativeResize="0"/>
          <p:nvPr/>
        </p:nvPicPr>
        <p:blipFill>
          <a:blip r:embed="rId5">
            <a:alphaModFix/>
          </a:blip>
          <a:stretch>
            <a:fillRect/>
          </a:stretch>
        </p:blipFill>
        <p:spPr>
          <a:xfrm>
            <a:off x="-2" y="381000"/>
            <a:ext cx="12192001" cy="6155185"/>
          </a:xfrm>
          <a:prstGeom prst="rect">
            <a:avLst/>
          </a:prstGeom>
          <a:noFill/>
          <a:ln>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4" y="415842"/>
            <a:ext cx="12122990" cy="612034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81" y="415841"/>
            <a:ext cx="12183208" cy="6527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fade">
                                      <p:cBhvr>
                                        <p:cTn id="11" dur="1000"/>
                                        <p:tgtEl>
                                          <p:spTgt spid="18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09600" y="0"/>
            <a:ext cx="10972800" cy="1143000"/>
          </a:xfrm>
        </p:spPr>
        <p:txBody>
          <a:bodyPr/>
          <a:lstStyle/>
          <a:p>
            <a:r>
              <a:rPr lang="en-US" altLang="en-US" sz="3600" b="1"/>
              <a:t>“In Real Time”</a:t>
            </a:r>
          </a:p>
        </p:txBody>
      </p:sp>
      <p:pic>
        <p:nvPicPr>
          <p:cNvPr id="359428" name="Picture 4" descr="microtroug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1047750"/>
            <a:ext cx="635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2661093"/>
            <a:ext cx="3300904" cy="523220"/>
          </a:xfrm>
          <a:prstGeom prst="rect">
            <a:avLst/>
          </a:prstGeom>
          <a:noFill/>
        </p:spPr>
        <p:txBody>
          <a:bodyPr wrap="none" rtlCol="0">
            <a:spAutoFit/>
          </a:bodyPr>
          <a:lstStyle/>
          <a:p>
            <a:r>
              <a:rPr lang="en-US" sz="2800" dirty="0"/>
              <a:t>π = </a:t>
            </a:r>
            <a:r>
              <a:rPr lang="el-GR" sz="2800" dirty="0"/>
              <a:t>γ</a:t>
            </a:r>
            <a:r>
              <a:rPr lang="en-US" sz="2800" baseline="-25000" dirty="0"/>
              <a:t>water </a:t>
            </a:r>
            <a:r>
              <a:rPr lang="en-US" sz="2800" dirty="0"/>
              <a:t>– </a:t>
            </a:r>
            <a:r>
              <a:rPr lang="el-GR" sz="2800" dirty="0"/>
              <a:t>γ</a:t>
            </a:r>
            <a:r>
              <a:rPr lang="en-US" sz="2800" baseline="-25000" dirty="0" err="1"/>
              <a:t>water+lipid</a:t>
            </a:r>
            <a:endParaRPr lang="en-US" sz="2800" baseline="-25000" dirty="0"/>
          </a:p>
        </p:txBody>
      </p:sp>
    </p:spTree>
    <p:extLst>
      <p:ext uri="{BB962C8B-B14F-4D97-AF65-F5344CB8AC3E}">
        <p14:creationId xmlns:p14="http://schemas.microsoft.com/office/powerpoint/2010/main" val="399918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693C-CCDC-78CF-763B-1A783FA4AF07}"/>
              </a:ext>
            </a:extLst>
          </p:cNvPr>
          <p:cNvSpPr>
            <a:spLocks noGrp="1"/>
          </p:cNvSpPr>
          <p:nvPr>
            <p:ph type="title"/>
          </p:nvPr>
        </p:nvSpPr>
        <p:spPr>
          <a:xfrm>
            <a:off x="700634" y="758858"/>
            <a:ext cx="10691265" cy="1371030"/>
          </a:xfrm>
        </p:spPr>
        <p:txBody>
          <a:bodyPr/>
          <a:lstStyle/>
          <a:p>
            <a:endParaRPr lang="en-KR" dirty="0"/>
          </a:p>
        </p:txBody>
      </p:sp>
      <p:pic>
        <p:nvPicPr>
          <p:cNvPr id="9" name="Content Placeholder 8" descr="A diagram of a transfer of a subphase&#10;&#10;Description automatically generated">
            <a:extLst>
              <a:ext uri="{FF2B5EF4-FFF2-40B4-BE49-F238E27FC236}">
                <a16:creationId xmlns:a16="http://schemas.microsoft.com/office/drawing/2014/main" id="{0BB8D7B1-1B6C-FF6D-C49E-D6B5AACD2082}"/>
              </a:ext>
            </a:extLst>
          </p:cNvPr>
          <p:cNvPicPr>
            <a:picLocks noGrp="1" noChangeAspect="1"/>
          </p:cNvPicPr>
          <p:nvPr>
            <p:ph idx="1"/>
          </p:nvPr>
        </p:nvPicPr>
        <p:blipFill>
          <a:blip r:embed="rId2"/>
          <a:stretch>
            <a:fillRect/>
          </a:stretch>
        </p:blipFill>
        <p:spPr>
          <a:xfrm>
            <a:off x="700635" y="1536569"/>
            <a:ext cx="10691265" cy="4562573"/>
          </a:xfrm>
        </p:spPr>
      </p:pic>
      <p:sp>
        <p:nvSpPr>
          <p:cNvPr id="5" name="Footer Placeholder 4">
            <a:extLst>
              <a:ext uri="{FF2B5EF4-FFF2-40B4-BE49-F238E27FC236}">
                <a16:creationId xmlns:a16="http://schemas.microsoft.com/office/drawing/2014/main" id="{F4A52021-3B52-F264-C726-51F74B50124C}"/>
              </a:ext>
            </a:extLst>
          </p:cNvPr>
          <p:cNvSpPr>
            <a:spLocks noGrp="1"/>
          </p:cNvSpPr>
          <p:nvPr>
            <p:ph type="ftr" sz="quarter" idx="11"/>
          </p:nvPr>
        </p:nvSpPr>
        <p:spPr>
          <a:xfrm>
            <a:off x="715383" y="6263986"/>
            <a:ext cx="10081926" cy="365125"/>
          </a:xfrm>
        </p:spPr>
        <p:txBody>
          <a:bodyPr/>
          <a:lstStyle/>
          <a:p>
            <a:r>
              <a:rPr lang="en-US" dirty="0"/>
              <a:t>Oliveira, O. N., Jr.; </a:t>
            </a:r>
            <a:r>
              <a:rPr lang="en-US" dirty="0" err="1"/>
              <a:t>Caseli</a:t>
            </a:r>
            <a:r>
              <a:rPr lang="en-US" dirty="0"/>
              <a:t>, L.; </a:t>
            </a:r>
            <a:r>
              <a:rPr lang="en-US" dirty="0" err="1"/>
              <a:t>Ariga</a:t>
            </a:r>
            <a:r>
              <a:rPr lang="en-US" dirty="0"/>
              <a:t>, K. The Past and the Future of Langmuir and Langmuir–Blodgett Films. Chemical Reviews 2022, 122 (6), 6459-6513. DOI: 10.1021/acs.chemrev.1c00754.</a:t>
            </a:r>
          </a:p>
        </p:txBody>
      </p:sp>
      <p:sp>
        <p:nvSpPr>
          <p:cNvPr id="6" name="Slide Number Placeholder 5">
            <a:extLst>
              <a:ext uri="{FF2B5EF4-FFF2-40B4-BE49-F238E27FC236}">
                <a16:creationId xmlns:a16="http://schemas.microsoft.com/office/drawing/2014/main" id="{95358AC6-B781-5CF5-EC23-B54223BB9C3D}"/>
              </a:ext>
            </a:extLst>
          </p:cNvPr>
          <p:cNvSpPr>
            <a:spLocks noGrp="1"/>
          </p:cNvSpPr>
          <p:nvPr>
            <p:ph type="sldNum" sz="quarter" idx="12"/>
          </p:nvPr>
        </p:nvSpPr>
        <p:spPr/>
        <p:txBody>
          <a:bodyPr/>
          <a:lstStyle/>
          <a:p>
            <a:fld id="{87E7843D-FF13-4365-9478-9625B70A2705}" type="slidenum">
              <a:rPr lang="en-US" smtClean="0"/>
              <a:t>8</a:t>
            </a:fld>
            <a:endParaRPr lang="en-US"/>
          </a:p>
        </p:txBody>
      </p:sp>
    </p:spTree>
    <p:extLst>
      <p:ext uri="{BB962C8B-B14F-4D97-AF65-F5344CB8AC3E}">
        <p14:creationId xmlns:p14="http://schemas.microsoft.com/office/powerpoint/2010/main" val="237616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19EF34C-5622-413F-9C9F-AC937E306E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549954-3C0C-48B7-9BE6-9B32C39D04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DD1B47B-B6FF-0A5C-245C-5A795804CC31}"/>
              </a:ext>
            </a:extLst>
          </p:cNvPr>
          <p:cNvSpPr>
            <a:spLocks noGrp="1"/>
          </p:cNvSpPr>
          <p:nvPr>
            <p:ph type="title"/>
          </p:nvPr>
        </p:nvSpPr>
        <p:spPr>
          <a:xfrm>
            <a:off x="704088" y="904729"/>
            <a:ext cx="4206240" cy="1821525"/>
          </a:xfrm>
        </p:spPr>
        <p:txBody>
          <a:bodyPr>
            <a:normAutofit/>
          </a:bodyPr>
          <a:lstStyle/>
          <a:p>
            <a:r>
              <a:rPr lang="en-KR" dirty="0"/>
              <a:t>Prep Step</a:t>
            </a:r>
          </a:p>
        </p:txBody>
      </p:sp>
      <p:sp>
        <p:nvSpPr>
          <p:cNvPr id="14" name="Content Placeholder 13">
            <a:extLst>
              <a:ext uri="{FF2B5EF4-FFF2-40B4-BE49-F238E27FC236}">
                <a16:creationId xmlns:a16="http://schemas.microsoft.com/office/drawing/2014/main" id="{4C2EA84C-2D45-2665-6427-934F6A7C0878}"/>
              </a:ext>
            </a:extLst>
          </p:cNvPr>
          <p:cNvSpPr>
            <a:spLocks noGrp="1"/>
          </p:cNvSpPr>
          <p:nvPr>
            <p:ph idx="1"/>
          </p:nvPr>
        </p:nvSpPr>
        <p:spPr>
          <a:xfrm>
            <a:off x="5133974" y="952368"/>
            <a:ext cx="6418727" cy="1773893"/>
          </a:xfrm>
        </p:spPr>
        <p:txBody>
          <a:bodyPr>
            <a:normAutofit/>
          </a:bodyPr>
          <a:lstStyle/>
          <a:p>
            <a:r>
              <a:rPr lang="en-US" dirty="0"/>
              <a:t>Using lighter or mini torch</a:t>
            </a:r>
          </a:p>
        </p:txBody>
      </p:sp>
      <p:sp>
        <p:nvSpPr>
          <p:cNvPr id="5" name="Footer Placeholder 4">
            <a:extLst>
              <a:ext uri="{FF2B5EF4-FFF2-40B4-BE49-F238E27FC236}">
                <a16:creationId xmlns:a16="http://schemas.microsoft.com/office/drawing/2014/main" id="{BC699590-F64A-1B46-2551-C6103E8767EC}"/>
              </a:ext>
            </a:extLst>
          </p:cNvPr>
          <p:cNvSpPr>
            <a:spLocks noGrp="1"/>
          </p:cNvSpPr>
          <p:nvPr>
            <p:ph type="ftr" sz="quarter" idx="11"/>
          </p:nvPr>
        </p:nvSpPr>
        <p:spPr>
          <a:xfrm>
            <a:off x="715383" y="6356350"/>
            <a:ext cx="4539727" cy="365125"/>
          </a:xfrm>
        </p:spPr>
        <p:txBody>
          <a:bodyP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29F790A4-2D34-AB6F-FBC4-7FBD8D8D84B8}"/>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mtClean="0"/>
              <a:pPr>
                <a:lnSpc>
                  <a:spcPct val="90000"/>
                </a:lnSpc>
                <a:spcAft>
                  <a:spcPts val="600"/>
                </a:spcAft>
              </a:pPr>
              <a:t>9</a:t>
            </a:fld>
            <a:endParaRPr lang="en-US"/>
          </a:p>
        </p:txBody>
      </p:sp>
      <p:pic>
        <p:nvPicPr>
          <p:cNvPr id="10" name="Picture 9" descr="A close-up of a blue flame&#10;&#10;Description automatically generated">
            <a:extLst>
              <a:ext uri="{FF2B5EF4-FFF2-40B4-BE49-F238E27FC236}">
                <a16:creationId xmlns:a16="http://schemas.microsoft.com/office/drawing/2014/main" id="{3AFDA560-C133-635E-9149-52AC0B89DF85}"/>
              </a:ext>
            </a:extLst>
          </p:cNvPr>
          <p:cNvPicPr>
            <a:picLocks noChangeAspect="1"/>
          </p:cNvPicPr>
          <p:nvPr/>
        </p:nvPicPr>
        <p:blipFill rotWithShape="1">
          <a:blip r:embed="rId2"/>
          <a:srcRect t="14279" b="23718"/>
          <a:stretch/>
        </p:blipFill>
        <p:spPr>
          <a:xfrm>
            <a:off x="800100" y="3048000"/>
            <a:ext cx="5133990" cy="2737551"/>
          </a:xfrm>
          <a:prstGeom prst="rect">
            <a:avLst/>
          </a:prstGeom>
        </p:spPr>
      </p:pic>
      <p:pic>
        <p:nvPicPr>
          <p:cNvPr id="8" name="Content Placeholder 7" descr="A close-up of a needle&#10;&#10;Description automatically generated">
            <a:extLst>
              <a:ext uri="{FF2B5EF4-FFF2-40B4-BE49-F238E27FC236}">
                <a16:creationId xmlns:a16="http://schemas.microsoft.com/office/drawing/2014/main" id="{DC2FFF33-C787-4E62-D8BC-DDBC5EBCC9EB}"/>
              </a:ext>
            </a:extLst>
          </p:cNvPr>
          <p:cNvPicPr>
            <a:picLocks noChangeAspect="1"/>
          </p:cNvPicPr>
          <p:nvPr/>
        </p:nvPicPr>
        <p:blipFill rotWithShape="1">
          <a:blip r:embed="rId3"/>
          <a:srcRect t="6590" r="2" b="13975"/>
          <a:stretch/>
        </p:blipFill>
        <p:spPr>
          <a:xfrm>
            <a:off x="6257912" y="3047999"/>
            <a:ext cx="5182278" cy="2737551"/>
          </a:xfrm>
          <a:prstGeom prst="rect">
            <a:avLst/>
          </a:prstGeom>
        </p:spPr>
      </p:pic>
    </p:spTree>
    <p:extLst>
      <p:ext uri="{BB962C8B-B14F-4D97-AF65-F5344CB8AC3E}">
        <p14:creationId xmlns:p14="http://schemas.microsoft.com/office/powerpoint/2010/main" val="3021070676"/>
      </p:ext>
    </p:extLst>
  </p:cSld>
  <p:clrMapOvr>
    <a:masterClrMapping/>
  </p:clrMapOvr>
</p:sld>
</file>

<file path=ppt/theme/theme1.xml><?xml version="1.0" encoding="utf-8"?>
<a:theme xmlns:a="http://schemas.openxmlformats.org/drawingml/2006/main" name="ChronicleVTI">
  <a:themeElements>
    <a:clrScheme name="AnalogousFromDarkSeedLeftStep">
      <a:dk1>
        <a:srgbClr val="000000"/>
      </a:dk1>
      <a:lt1>
        <a:srgbClr val="FFFFFF"/>
      </a:lt1>
      <a:dk2>
        <a:srgbClr val="2F1B30"/>
      </a:dk2>
      <a:lt2>
        <a:srgbClr val="F0F3F3"/>
      </a:lt2>
      <a:accent1>
        <a:srgbClr val="E7292F"/>
      </a:accent1>
      <a:accent2>
        <a:srgbClr val="D5176C"/>
      </a:accent2>
      <a:accent3>
        <a:srgbClr val="E729CD"/>
      </a:accent3>
      <a:accent4>
        <a:srgbClr val="A017D5"/>
      </a:accent4>
      <a:accent5>
        <a:srgbClr val="6329E7"/>
      </a:accent5>
      <a:accent6>
        <a:srgbClr val="273BD8"/>
      </a:accent6>
      <a:hlink>
        <a:srgbClr val="7B3FBF"/>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914</TotalTime>
  <Words>591</Words>
  <Application>Microsoft Office PowerPoint</Application>
  <PresentationFormat>Widescreen</PresentationFormat>
  <Paragraphs>88</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Calisto MT</vt:lpstr>
      <vt:lpstr>Roboto</vt:lpstr>
      <vt:lpstr>Times New Roman</vt:lpstr>
      <vt:lpstr>Univers Condensed</vt:lpstr>
      <vt:lpstr>ChronicleVTI</vt:lpstr>
      <vt:lpstr>How To… Langmuir Trough</vt:lpstr>
      <vt:lpstr>What is Langmuir Trough?</vt:lpstr>
      <vt:lpstr>PowerPoint Presentation</vt:lpstr>
      <vt:lpstr>What does langmuir monolayer tell you?</vt:lpstr>
      <vt:lpstr>How do you use Model Cell Membranes  to investigate results of molecular interactions?</vt:lpstr>
      <vt:lpstr>Instrument</vt:lpstr>
      <vt:lpstr>“In Real Time”</vt:lpstr>
      <vt:lpstr>PowerPoint Presentation</vt:lpstr>
      <vt:lpstr>Prep Step</vt:lpstr>
      <vt:lpstr>Limiting area</vt:lpstr>
      <vt:lpstr>Interpreting the Extent of Interaction Compression Modulus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Langmuir Trough</dc:title>
  <dc:creator>Park, YeJun</dc:creator>
  <cp:lastModifiedBy>Park, YeJun</cp:lastModifiedBy>
  <cp:revision>2</cp:revision>
  <dcterms:created xsi:type="dcterms:W3CDTF">2024-02-14T00:21:50Z</dcterms:created>
  <dcterms:modified xsi:type="dcterms:W3CDTF">2024-04-16T23:04:22Z</dcterms:modified>
</cp:coreProperties>
</file>