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59" r:id="rId18"/>
    <p:sldId id="273" r:id="rId19"/>
    <p:sldId id="274" r:id="rId20"/>
    <p:sldId id="275" r:id="rId21"/>
    <p:sldId id="276" r:id="rId22"/>
    <p:sldId id="280" r:id="rId23"/>
    <p:sldId id="277" r:id="rId24"/>
    <p:sldId id="278" r:id="rId25"/>
    <p:sldId id="279" r:id="rId26"/>
    <p:sldId id="281" r:id="rId27"/>
    <p:sldId id="286" r:id="rId28"/>
    <p:sldId id="282" r:id="rId29"/>
    <p:sldId id="283" r:id="rId30"/>
    <p:sldId id="287" r:id="rId31"/>
    <p:sldId id="288" r:id="rId32"/>
    <p:sldId id="289" r:id="rId33"/>
    <p:sldId id="284" r:id="rId34"/>
    <p:sldId id="285"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93" d="100"/>
          <a:sy n="93" d="100"/>
        </p:scale>
        <p:origin x="88"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5DB4-5427-0DAC-7516-A01F4DD7EA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9E1101-2299-E5F3-DEBC-F1543CDD01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46E418-1659-55E5-EAC9-C6BCE9228543}"/>
              </a:ext>
            </a:extLst>
          </p:cNvPr>
          <p:cNvSpPr>
            <a:spLocks noGrp="1"/>
          </p:cNvSpPr>
          <p:nvPr>
            <p:ph type="dt" sz="half" idx="10"/>
          </p:nvPr>
        </p:nvSpPr>
        <p:spPr/>
        <p:txBody>
          <a:bodyPr/>
          <a:lstStyle/>
          <a:p>
            <a:fld id="{C426974F-32D8-4211-A3CF-280AC017CC0D}" type="datetimeFigureOut">
              <a:rPr lang="en-US" smtClean="0"/>
              <a:t>9/19/2022</a:t>
            </a:fld>
            <a:endParaRPr lang="en-US"/>
          </a:p>
        </p:txBody>
      </p:sp>
      <p:sp>
        <p:nvSpPr>
          <p:cNvPr id="5" name="Footer Placeholder 4">
            <a:extLst>
              <a:ext uri="{FF2B5EF4-FFF2-40B4-BE49-F238E27FC236}">
                <a16:creationId xmlns:a16="http://schemas.microsoft.com/office/drawing/2014/main" id="{182DB139-5CA8-37C8-B980-2C3511028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7BF84-9BA4-0817-DAFE-7BEB2E265C81}"/>
              </a:ext>
            </a:extLst>
          </p:cNvPr>
          <p:cNvSpPr>
            <a:spLocks noGrp="1"/>
          </p:cNvSpPr>
          <p:nvPr>
            <p:ph type="sldNum" sz="quarter" idx="12"/>
          </p:nvPr>
        </p:nvSpPr>
        <p:spPr/>
        <p:txBody>
          <a:bodyPr/>
          <a:lstStyle/>
          <a:p>
            <a:fld id="{CAA0A43F-7731-4263-A29F-CF76F5E34597}" type="slidenum">
              <a:rPr lang="en-US" smtClean="0"/>
              <a:t>‹#›</a:t>
            </a:fld>
            <a:endParaRPr lang="en-US"/>
          </a:p>
        </p:txBody>
      </p:sp>
    </p:spTree>
    <p:extLst>
      <p:ext uri="{BB962C8B-B14F-4D97-AF65-F5344CB8AC3E}">
        <p14:creationId xmlns:p14="http://schemas.microsoft.com/office/powerpoint/2010/main" val="640544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F380-8A2A-783E-A172-2DC64CBB60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5F1F8E-A031-26EB-8D77-79D32F6455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C17152-87EC-EBD3-6114-77E54560EB87}"/>
              </a:ext>
            </a:extLst>
          </p:cNvPr>
          <p:cNvSpPr>
            <a:spLocks noGrp="1"/>
          </p:cNvSpPr>
          <p:nvPr>
            <p:ph type="dt" sz="half" idx="10"/>
          </p:nvPr>
        </p:nvSpPr>
        <p:spPr/>
        <p:txBody>
          <a:bodyPr/>
          <a:lstStyle/>
          <a:p>
            <a:fld id="{C426974F-32D8-4211-A3CF-280AC017CC0D}" type="datetimeFigureOut">
              <a:rPr lang="en-US" smtClean="0"/>
              <a:t>9/19/2022</a:t>
            </a:fld>
            <a:endParaRPr lang="en-US"/>
          </a:p>
        </p:txBody>
      </p:sp>
      <p:sp>
        <p:nvSpPr>
          <p:cNvPr id="5" name="Footer Placeholder 4">
            <a:extLst>
              <a:ext uri="{FF2B5EF4-FFF2-40B4-BE49-F238E27FC236}">
                <a16:creationId xmlns:a16="http://schemas.microsoft.com/office/drawing/2014/main" id="{CDF76128-04A5-5604-1736-897EECE18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83284-08A6-7729-D998-96CB6D3DAB52}"/>
              </a:ext>
            </a:extLst>
          </p:cNvPr>
          <p:cNvSpPr>
            <a:spLocks noGrp="1"/>
          </p:cNvSpPr>
          <p:nvPr>
            <p:ph type="sldNum" sz="quarter" idx="12"/>
          </p:nvPr>
        </p:nvSpPr>
        <p:spPr/>
        <p:txBody>
          <a:bodyPr/>
          <a:lstStyle/>
          <a:p>
            <a:fld id="{CAA0A43F-7731-4263-A29F-CF76F5E34597}" type="slidenum">
              <a:rPr lang="en-US" smtClean="0"/>
              <a:t>‹#›</a:t>
            </a:fld>
            <a:endParaRPr lang="en-US"/>
          </a:p>
        </p:txBody>
      </p:sp>
    </p:spTree>
    <p:extLst>
      <p:ext uri="{BB962C8B-B14F-4D97-AF65-F5344CB8AC3E}">
        <p14:creationId xmlns:p14="http://schemas.microsoft.com/office/powerpoint/2010/main" val="2062257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3FB61-7C93-E72F-907A-3CEBAB3DEA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73E45A-06D7-0DEA-E777-8FE52FDB6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B9664D-A69C-803C-B80A-E93491ADA18E}"/>
              </a:ext>
            </a:extLst>
          </p:cNvPr>
          <p:cNvSpPr>
            <a:spLocks noGrp="1"/>
          </p:cNvSpPr>
          <p:nvPr>
            <p:ph type="dt" sz="half" idx="10"/>
          </p:nvPr>
        </p:nvSpPr>
        <p:spPr/>
        <p:txBody>
          <a:bodyPr/>
          <a:lstStyle/>
          <a:p>
            <a:fld id="{C426974F-32D8-4211-A3CF-280AC017CC0D}" type="datetimeFigureOut">
              <a:rPr lang="en-US" smtClean="0"/>
              <a:t>9/19/2022</a:t>
            </a:fld>
            <a:endParaRPr lang="en-US"/>
          </a:p>
        </p:txBody>
      </p:sp>
      <p:sp>
        <p:nvSpPr>
          <p:cNvPr id="5" name="Footer Placeholder 4">
            <a:extLst>
              <a:ext uri="{FF2B5EF4-FFF2-40B4-BE49-F238E27FC236}">
                <a16:creationId xmlns:a16="http://schemas.microsoft.com/office/drawing/2014/main" id="{6BF61B2A-5757-633C-D4C1-5A40EE360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93888-6D39-EDFF-9AFE-14C06D054022}"/>
              </a:ext>
            </a:extLst>
          </p:cNvPr>
          <p:cNvSpPr>
            <a:spLocks noGrp="1"/>
          </p:cNvSpPr>
          <p:nvPr>
            <p:ph type="sldNum" sz="quarter" idx="12"/>
          </p:nvPr>
        </p:nvSpPr>
        <p:spPr/>
        <p:txBody>
          <a:bodyPr/>
          <a:lstStyle/>
          <a:p>
            <a:fld id="{CAA0A43F-7731-4263-A29F-CF76F5E34597}" type="slidenum">
              <a:rPr lang="en-US" smtClean="0"/>
              <a:t>‹#›</a:t>
            </a:fld>
            <a:endParaRPr lang="en-US"/>
          </a:p>
        </p:txBody>
      </p:sp>
    </p:spTree>
    <p:extLst>
      <p:ext uri="{BB962C8B-B14F-4D97-AF65-F5344CB8AC3E}">
        <p14:creationId xmlns:p14="http://schemas.microsoft.com/office/powerpoint/2010/main" val="379773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06B12-44C8-D2DB-09C3-555C2A62A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AC9DD8-5F08-403C-B436-381FD811E7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8FB6B-2AA9-5167-A0B3-AFF2C464D9AD}"/>
              </a:ext>
            </a:extLst>
          </p:cNvPr>
          <p:cNvSpPr>
            <a:spLocks noGrp="1"/>
          </p:cNvSpPr>
          <p:nvPr>
            <p:ph type="dt" sz="half" idx="10"/>
          </p:nvPr>
        </p:nvSpPr>
        <p:spPr/>
        <p:txBody>
          <a:bodyPr/>
          <a:lstStyle/>
          <a:p>
            <a:fld id="{C426974F-32D8-4211-A3CF-280AC017CC0D}" type="datetimeFigureOut">
              <a:rPr lang="en-US" smtClean="0"/>
              <a:t>9/19/2022</a:t>
            </a:fld>
            <a:endParaRPr lang="en-US"/>
          </a:p>
        </p:txBody>
      </p:sp>
      <p:sp>
        <p:nvSpPr>
          <p:cNvPr id="5" name="Footer Placeholder 4">
            <a:extLst>
              <a:ext uri="{FF2B5EF4-FFF2-40B4-BE49-F238E27FC236}">
                <a16:creationId xmlns:a16="http://schemas.microsoft.com/office/drawing/2014/main" id="{4F3A8A8A-85AF-A223-EC10-3B397158C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2F7E4-C3EF-9AF2-0D1A-F968B20E5B43}"/>
              </a:ext>
            </a:extLst>
          </p:cNvPr>
          <p:cNvSpPr>
            <a:spLocks noGrp="1"/>
          </p:cNvSpPr>
          <p:nvPr>
            <p:ph type="sldNum" sz="quarter" idx="12"/>
          </p:nvPr>
        </p:nvSpPr>
        <p:spPr/>
        <p:txBody>
          <a:bodyPr/>
          <a:lstStyle/>
          <a:p>
            <a:fld id="{CAA0A43F-7731-4263-A29F-CF76F5E34597}" type="slidenum">
              <a:rPr lang="en-US" smtClean="0"/>
              <a:t>‹#›</a:t>
            </a:fld>
            <a:endParaRPr lang="en-US"/>
          </a:p>
        </p:txBody>
      </p:sp>
    </p:spTree>
    <p:extLst>
      <p:ext uri="{BB962C8B-B14F-4D97-AF65-F5344CB8AC3E}">
        <p14:creationId xmlns:p14="http://schemas.microsoft.com/office/powerpoint/2010/main" val="268060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DC9A-4401-CF4B-51CF-D1A4230A3C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767521-7BB7-6A3F-862C-6779276C60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9FABF7-5ECA-21C5-2B80-A48A1A500699}"/>
              </a:ext>
            </a:extLst>
          </p:cNvPr>
          <p:cNvSpPr>
            <a:spLocks noGrp="1"/>
          </p:cNvSpPr>
          <p:nvPr>
            <p:ph type="dt" sz="half" idx="10"/>
          </p:nvPr>
        </p:nvSpPr>
        <p:spPr/>
        <p:txBody>
          <a:bodyPr/>
          <a:lstStyle/>
          <a:p>
            <a:fld id="{C426974F-32D8-4211-A3CF-280AC017CC0D}" type="datetimeFigureOut">
              <a:rPr lang="en-US" smtClean="0"/>
              <a:t>9/19/2022</a:t>
            </a:fld>
            <a:endParaRPr lang="en-US"/>
          </a:p>
        </p:txBody>
      </p:sp>
      <p:sp>
        <p:nvSpPr>
          <p:cNvPr id="5" name="Footer Placeholder 4">
            <a:extLst>
              <a:ext uri="{FF2B5EF4-FFF2-40B4-BE49-F238E27FC236}">
                <a16:creationId xmlns:a16="http://schemas.microsoft.com/office/drawing/2014/main" id="{16F4DB8C-242B-782C-BF33-655955972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F3CBD-04B6-641B-031D-D1647134C934}"/>
              </a:ext>
            </a:extLst>
          </p:cNvPr>
          <p:cNvSpPr>
            <a:spLocks noGrp="1"/>
          </p:cNvSpPr>
          <p:nvPr>
            <p:ph type="sldNum" sz="quarter" idx="12"/>
          </p:nvPr>
        </p:nvSpPr>
        <p:spPr/>
        <p:txBody>
          <a:bodyPr/>
          <a:lstStyle/>
          <a:p>
            <a:fld id="{CAA0A43F-7731-4263-A29F-CF76F5E34597}" type="slidenum">
              <a:rPr lang="en-US" smtClean="0"/>
              <a:t>‹#›</a:t>
            </a:fld>
            <a:endParaRPr lang="en-US"/>
          </a:p>
        </p:txBody>
      </p:sp>
    </p:spTree>
    <p:extLst>
      <p:ext uri="{BB962C8B-B14F-4D97-AF65-F5344CB8AC3E}">
        <p14:creationId xmlns:p14="http://schemas.microsoft.com/office/powerpoint/2010/main" val="2670408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C3EE-9194-5C15-FF89-08B2D16919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E30587-98F6-FD5B-F6FE-664424ECFE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3FCFBF-3023-6FE6-F272-28A27C7E93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4FA016-7079-3F2C-4C11-3100925F3B6E}"/>
              </a:ext>
            </a:extLst>
          </p:cNvPr>
          <p:cNvSpPr>
            <a:spLocks noGrp="1"/>
          </p:cNvSpPr>
          <p:nvPr>
            <p:ph type="dt" sz="half" idx="10"/>
          </p:nvPr>
        </p:nvSpPr>
        <p:spPr/>
        <p:txBody>
          <a:bodyPr/>
          <a:lstStyle/>
          <a:p>
            <a:fld id="{C426974F-32D8-4211-A3CF-280AC017CC0D}" type="datetimeFigureOut">
              <a:rPr lang="en-US" smtClean="0"/>
              <a:t>9/19/2022</a:t>
            </a:fld>
            <a:endParaRPr lang="en-US"/>
          </a:p>
        </p:txBody>
      </p:sp>
      <p:sp>
        <p:nvSpPr>
          <p:cNvPr id="6" name="Footer Placeholder 5">
            <a:extLst>
              <a:ext uri="{FF2B5EF4-FFF2-40B4-BE49-F238E27FC236}">
                <a16:creationId xmlns:a16="http://schemas.microsoft.com/office/drawing/2014/main" id="{6707C7B2-C259-A1B0-9B3A-A25A70B4F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6D1292-03D9-287B-5BDB-D7B62006B38D}"/>
              </a:ext>
            </a:extLst>
          </p:cNvPr>
          <p:cNvSpPr>
            <a:spLocks noGrp="1"/>
          </p:cNvSpPr>
          <p:nvPr>
            <p:ph type="sldNum" sz="quarter" idx="12"/>
          </p:nvPr>
        </p:nvSpPr>
        <p:spPr/>
        <p:txBody>
          <a:bodyPr/>
          <a:lstStyle/>
          <a:p>
            <a:fld id="{CAA0A43F-7731-4263-A29F-CF76F5E34597}" type="slidenum">
              <a:rPr lang="en-US" smtClean="0"/>
              <a:t>‹#›</a:t>
            </a:fld>
            <a:endParaRPr lang="en-US"/>
          </a:p>
        </p:txBody>
      </p:sp>
    </p:spTree>
    <p:extLst>
      <p:ext uri="{BB962C8B-B14F-4D97-AF65-F5344CB8AC3E}">
        <p14:creationId xmlns:p14="http://schemas.microsoft.com/office/powerpoint/2010/main" val="4001223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0F8B-3CC5-376E-E7B6-DD19189108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7DE37-E379-FC84-1579-8E3D04CB65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1D578C-549F-7430-C564-D0554A793F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E512DB-9F5B-84CF-9D66-224A33AB29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FC4DBE-D629-CA28-A10D-B44AEDA47E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CD50DB-F206-AC10-968F-44F41F7D8596}"/>
              </a:ext>
            </a:extLst>
          </p:cNvPr>
          <p:cNvSpPr>
            <a:spLocks noGrp="1"/>
          </p:cNvSpPr>
          <p:nvPr>
            <p:ph type="dt" sz="half" idx="10"/>
          </p:nvPr>
        </p:nvSpPr>
        <p:spPr/>
        <p:txBody>
          <a:bodyPr/>
          <a:lstStyle/>
          <a:p>
            <a:fld id="{C426974F-32D8-4211-A3CF-280AC017CC0D}" type="datetimeFigureOut">
              <a:rPr lang="en-US" smtClean="0"/>
              <a:t>9/19/2022</a:t>
            </a:fld>
            <a:endParaRPr lang="en-US"/>
          </a:p>
        </p:txBody>
      </p:sp>
      <p:sp>
        <p:nvSpPr>
          <p:cNvPr id="8" name="Footer Placeholder 7">
            <a:extLst>
              <a:ext uri="{FF2B5EF4-FFF2-40B4-BE49-F238E27FC236}">
                <a16:creationId xmlns:a16="http://schemas.microsoft.com/office/drawing/2014/main" id="{B9044548-2BE7-D88A-1AD1-55AC388728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B0FBF1-2768-CB1B-CF77-4E38B8BB28FD}"/>
              </a:ext>
            </a:extLst>
          </p:cNvPr>
          <p:cNvSpPr>
            <a:spLocks noGrp="1"/>
          </p:cNvSpPr>
          <p:nvPr>
            <p:ph type="sldNum" sz="quarter" idx="12"/>
          </p:nvPr>
        </p:nvSpPr>
        <p:spPr/>
        <p:txBody>
          <a:bodyPr/>
          <a:lstStyle/>
          <a:p>
            <a:fld id="{CAA0A43F-7731-4263-A29F-CF76F5E34597}" type="slidenum">
              <a:rPr lang="en-US" smtClean="0"/>
              <a:t>‹#›</a:t>
            </a:fld>
            <a:endParaRPr lang="en-US"/>
          </a:p>
        </p:txBody>
      </p:sp>
    </p:spTree>
    <p:extLst>
      <p:ext uri="{BB962C8B-B14F-4D97-AF65-F5344CB8AC3E}">
        <p14:creationId xmlns:p14="http://schemas.microsoft.com/office/powerpoint/2010/main" val="2962193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B7A2-477B-B958-97C3-B629012CA5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8D664F-FB07-B1D3-F4E1-F5D5EF5C2643}"/>
              </a:ext>
            </a:extLst>
          </p:cNvPr>
          <p:cNvSpPr>
            <a:spLocks noGrp="1"/>
          </p:cNvSpPr>
          <p:nvPr>
            <p:ph type="dt" sz="half" idx="10"/>
          </p:nvPr>
        </p:nvSpPr>
        <p:spPr/>
        <p:txBody>
          <a:bodyPr/>
          <a:lstStyle/>
          <a:p>
            <a:fld id="{C426974F-32D8-4211-A3CF-280AC017CC0D}" type="datetimeFigureOut">
              <a:rPr lang="en-US" smtClean="0"/>
              <a:t>9/19/2022</a:t>
            </a:fld>
            <a:endParaRPr lang="en-US"/>
          </a:p>
        </p:txBody>
      </p:sp>
      <p:sp>
        <p:nvSpPr>
          <p:cNvPr id="4" name="Footer Placeholder 3">
            <a:extLst>
              <a:ext uri="{FF2B5EF4-FFF2-40B4-BE49-F238E27FC236}">
                <a16:creationId xmlns:a16="http://schemas.microsoft.com/office/drawing/2014/main" id="{40A0A001-ED26-8891-D2C2-504F67575F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A1FCE6-7276-AB91-A7EE-C27B5744986D}"/>
              </a:ext>
            </a:extLst>
          </p:cNvPr>
          <p:cNvSpPr>
            <a:spLocks noGrp="1"/>
          </p:cNvSpPr>
          <p:nvPr>
            <p:ph type="sldNum" sz="quarter" idx="12"/>
          </p:nvPr>
        </p:nvSpPr>
        <p:spPr/>
        <p:txBody>
          <a:bodyPr/>
          <a:lstStyle/>
          <a:p>
            <a:fld id="{CAA0A43F-7731-4263-A29F-CF76F5E34597}" type="slidenum">
              <a:rPr lang="en-US" smtClean="0"/>
              <a:t>‹#›</a:t>
            </a:fld>
            <a:endParaRPr lang="en-US"/>
          </a:p>
        </p:txBody>
      </p:sp>
    </p:spTree>
    <p:extLst>
      <p:ext uri="{BB962C8B-B14F-4D97-AF65-F5344CB8AC3E}">
        <p14:creationId xmlns:p14="http://schemas.microsoft.com/office/powerpoint/2010/main" val="146590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96E24-4ADD-B31B-1398-204967F780B3}"/>
              </a:ext>
            </a:extLst>
          </p:cNvPr>
          <p:cNvSpPr>
            <a:spLocks noGrp="1"/>
          </p:cNvSpPr>
          <p:nvPr>
            <p:ph type="dt" sz="half" idx="10"/>
          </p:nvPr>
        </p:nvSpPr>
        <p:spPr/>
        <p:txBody>
          <a:bodyPr/>
          <a:lstStyle/>
          <a:p>
            <a:fld id="{C426974F-32D8-4211-A3CF-280AC017CC0D}" type="datetimeFigureOut">
              <a:rPr lang="en-US" smtClean="0"/>
              <a:t>9/19/2022</a:t>
            </a:fld>
            <a:endParaRPr lang="en-US"/>
          </a:p>
        </p:txBody>
      </p:sp>
      <p:sp>
        <p:nvSpPr>
          <p:cNvPr id="3" name="Footer Placeholder 2">
            <a:extLst>
              <a:ext uri="{FF2B5EF4-FFF2-40B4-BE49-F238E27FC236}">
                <a16:creationId xmlns:a16="http://schemas.microsoft.com/office/drawing/2014/main" id="{4EE893BA-BC47-F926-57B7-8CB5D928E8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171656-1796-1ED9-BAF8-C6A7ED5F73CB}"/>
              </a:ext>
            </a:extLst>
          </p:cNvPr>
          <p:cNvSpPr>
            <a:spLocks noGrp="1"/>
          </p:cNvSpPr>
          <p:nvPr>
            <p:ph type="sldNum" sz="quarter" idx="12"/>
          </p:nvPr>
        </p:nvSpPr>
        <p:spPr/>
        <p:txBody>
          <a:bodyPr/>
          <a:lstStyle/>
          <a:p>
            <a:fld id="{CAA0A43F-7731-4263-A29F-CF76F5E34597}" type="slidenum">
              <a:rPr lang="en-US" smtClean="0"/>
              <a:t>‹#›</a:t>
            </a:fld>
            <a:endParaRPr lang="en-US"/>
          </a:p>
        </p:txBody>
      </p:sp>
    </p:spTree>
    <p:extLst>
      <p:ext uri="{BB962C8B-B14F-4D97-AF65-F5344CB8AC3E}">
        <p14:creationId xmlns:p14="http://schemas.microsoft.com/office/powerpoint/2010/main" val="158409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485E-4802-2BFE-9EA1-A793811DC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345C76-96E6-0023-66B4-0D49EFF063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22015F-1C84-08C2-539A-1078F4CF05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A7C157-9D16-1F77-81D6-AE2E318A56EC}"/>
              </a:ext>
            </a:extLst>
          </p:cNvPr>
          <p:cNvSpPr>
            <a:spLocks noGrp="1"/>
          </p:cNvSpPr>
          <p:nvPr>
            <p:ph type="dt" sz="half" idx="10"/>
          </p:nvPr>
        </p:nvSpPr>
        <p:spPr/>
        <p:txBody>
          <a:bodyPr/>
          <a:lstStyle/>
          <a:p>
            <a:fld id="{C426974F-32D8-4211-A3CF-280AC017CC0D}" type="datetimeFigureOut">
              <a:rPr lang="en-US" smtClean="0"/>
              <a:t>9/19/2022</a:t>
            </a:fld>
            <a:endParaRPr lang="en-US"/>
          </a:p>
        </p:txBody>
      </p:sp>
      <p:sp>
        <p:nvSpPr>
          <p:cNvPr id="6" name="Footer Placeholder 5">
            <a:extLst>
              <a:ext uri="{FF2B5EF4-FFF2-40B4-BE49-F238E27FC236}">
                <a16:creationId xmlns:a16="http://schemas.microsoft.com/office/drawing/2014/main" id="{721C2CB4-59B3-5517-EF68-D77A18A43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EFF81F-40A0-3462-CBCB-33844F97D6E1}"/>
              </a:ext>
            </a:extLst>
          </p:cNvPr>
          <p:cNvSpPr>
            <a:spLocks noGrp="1"/>
          </p:cNvSpPr>
          <p:nvPr>
            <p:ph type="sldNum" sz="quarter" idx="12"/>
          </p:nvPr>
        </p:nvSpPr>
        <p:spPr/>
        <p:txBody>
          <a:bodyPr/>
          <a:lstStyle/>
          <a:p>
            <a:fld id="{CAA0A43F-7731-4263-A29F-CF76F5E34597}" type="slidenum">
              <a:rPr lang="en-US" smtClean="0"/>
              <a:t>‹#›</a:t>
            </a:fld>
            <a:endParaRPr lang="en-US"/>
          </a:p>
        </p:txBody>
      </p:sp>
    </p:spTree>
    <p:extLst>
      <p:ext uri="{BB962C8B-B14F-4D97-AF65-F5344CB8AC3E}">
        <p14:creationId xmlns:p14="http://schemas.microsoft.com/office/powerpoint/2010/main" val="423197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4FA1-C7DC-3274-7E32-7B565547D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537C75-93F3-F0FB-BDC1-110DC69CA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7E4D5E-2854-8A58-37E2-B64DC77458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CE6A64-AA28-618C-07D3-20A60D63F638}"/>
              </a:ext>
            </a:extLst>
          </p:cNvPr>
          <p:cNvSpPr>
            <a:spLocks noGrp="1"/>
          </p:cNvSpPr>
          <p:nvPr>
            <p:ph type="dt" sz="half" idx="10"/>
          </p:nvPr>
        </p:nvSpPr>
        <p:spPr/>
        <p:txBody>
          <a:bodyPr/>
          <a:lstStyle/>
          <a:p>
            <a:fld id="{C426974F-32D8-4211-A3CF-280AC017CC0D}" type="datetimeFigureOut">
              <a:rPr lang="en-US" smtClean="0"/>
              <a:t>9/19/2022</a:t>
            </a:fld>
            <a:endParaRPr lang="en-US"/>
          </a:p>
        </p:txBody>
      </p:sp>
      <p:sp>
        <p:nvSpPr>
          <p:cNvPr id="6" name="Footer Placeholder 5">
            <a:extLst>
              <a:ext uri="{FF2B5EF4-FFF2-40B4-BE49-F238E27FC236}">
                <a16:creationId xmlns:a16="http://schemas.microsoft.com/office/drawing/2014/main" id="{26A653ED-4AC8-125E-DCA5-D659CDD499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ACBBC-42C8-AAA8-400C-D2E2D7BC8699}"/>
              </a:ext>
            </a:extLst>
          </p:cNvPr>
          <p:cNvSpPr>
            <a:spLocks noGrp="1"/>
          </p:cNvSpPr>
          <p:nvPr>
            <p:ph type="sldNum" sz="quarter" idx="12"/>
          </p:nvPr>
        </p:nvSpPr>
        <p:spPr/>
        <p:txBody>
          <a:bodyPr/>
          <a:lstStyle/>
          <a:p>
            <a:fld id="{CAA0A43F-7731-4263-A29F-CF76F5E34597}" type="slidenum">
              <a:rPr lang="en-US" smtClean="0"/>
              <a:t>‹#›</a:t>
            </a:fld>
            <a:endParaRPr lang="en-US"/>
          </a:p>
        </p:txBody>
      </p:sp>
    </p:spTree>
    <p:extLst>
      <p:ext uri="{BB962C8B-B14F-4D97-AF65-F5344CB8AC3E}">
        <p14:creationId xmlns:p14="http://schemas.microsoft.com/office/powerpoint/2010/main" val="422606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5A572A-2A8D-52F4-04BD-01D2A866B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91C6A9-82FC-0B47-818F-CF9E53E277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E8821-AC4C-EACA-9905-1234BC53EB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6974F-32D8-4211-A3CF-280AC017CC0D}" type="datetimeFigureOut">
              <a:rPr lang="en-US" smtClean="0"/>
              <a:t>9/19/2022</a:t>
            </a:fld>
            <a:endParaRPr lang="en-US"/>
          </a:p>
        </p:txBody>
      </p:sp>
      <p:sp>
        <p:nvSpPr>
          <p:cNvPr id="5" name="Footer Placeholder 4">
            <a:extLst>
              <a:ext uri="{FF2B5EF4-FFF2-40B4-BE49-F238E27FC236}">
                <a16:creationId xmlns:a16="http://schemas.microsoft.com/office/drawing/2014/main" id="{B91C3409-604F-25F4-49F6-CCABDF9031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76853A-6F6A-8FE9-8DAC-2C9AF2706B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0A43F-7731-4263-A29F-CF76F5E34597}" type="slidenum">
              <a:rPr lang="en-US" smtClean="0"/>
              <a:t>‹#›</a:t>
            </a:fld>
            <a:endParaRPr lang="en-US"/>
          </a:p>
        </p:txBody>
      </p:sp>
    </p:spTree>
    <p:extLst>
      <p:ext uri="{BB962C8B-B14F-4D97-AF65-F5344CB8AC3E}">
        <p14:creationId xmlns:p14="http://schemas.microsoft.com/office/powerpoint/2010/main" val="3883970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pubs.acs.org/doi/10.1021/acs.jchemed.7b0036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2CA4F-11B4-63E5-C059-7A7EBDEBFB63}"/>
              </a:ext>
            </a:extLst>
          </p:cNvPr>
          <p:cNvSpPr>
            <a:spLocks noGrp="1"/>
          </p:cNvSpPr>
          <p:nvPr>
            <p:ph type="ctrTitle"/>
          </p:nvPr>
        </p:nvSpPr>
        <p:spPr>
          <a:xfrm>
            <a:off x="-1760621" y="1136539"/>
            <a:ext cx="9144000" cy="2387600"/>
          </a:xfrm>
        </p:spPr>
        <p:txBody>
          <a:bodyPr>
            <a:normAutofit/>
          </a:bodyPr>
          <a:lstStyle/>
          <a:p>
            <a:r>
              <a:rPr lang="en-US" sz="4500" dirty="0">
                <a:latin typeface="Times New Roman" panose="02020603050405020304" pitchFamily="18" charset="0"/>
                <a:cs typeface="Times New Roman" panose="02020603050405020304" pitchFamily="18" charset="0"/>
              </a:rPr>
              <a:t>How-To: </a:t>
            </a:r>
            <a:br>
              <a:rPr lang="en-US" sz="4500" dirty="0">
                <a:latin typeface="Times New Roman" panose="02020603050405020304" pitchFamily="18" charset="0"/>
                <a:cs typeface="Times New Roman" panose="02020603050405020304" pitchFamily="18" charset="0"/>
              </a:rPr>
            </a:br>
            <a:r>
              <a:rPr lang="en-US" sz="4500" dirty="0">
                <a:latin typeface="Times New Roman" panose="02020603050405020304" pitchFamily="18" charset="0"/>
                <a:cs typeface="Times New Roman" panose="02020603050405020304" pitchFamily="18" charset="0"/>
              </a:rPr>
              <a:t>Cyclic Voltammetry</a:t>
            </a:r>
          </a:p>
        </p:txBody>
      </p:sp>
      <p:sp>
        <p:nvSpPr>
          <p:cNvPr id="3" name="Subtitle 2">
            <a:extLst>
              <a:ext uri="{FF2B5EF4-FFF2-40B4-BE49-F238E27FC236}">
                <a16:creationId xmlns:a16="http://schemas.microsoft.com/office/drawing/2014/main" id="{41574A23-EDE7-45CB-70EB-2A821E1DF82A}"/>
              </a:ext>
            </a:extLst>
          </p:cNvPr>
          <p:cNvSpPr>
            <a:spLocks noGrp="1"/>
          </p:cNvSpPr>
          <p:nvPr>
            <p:ph type="subTitle" idx="1"/>
          </p:nvPr>
        </p:nvSpPr>
        <p:spPr>
          <a:xfrm>
            <a:off x="-1808747" y="3602897"/>
            <a:ext cx="9144000" cy="1655762"/>
          </a:xfrm>
        </p:spPr>
        <p:txBody>
          <a:bodyPr/>
          <a:lstStyle/>
          <a:p>
            <a:r>
              <a:rPr lang="en-US" dirty="0">
                <a:latin typeface="Times New Roman" panose="02020603050405020304" pitchFamily="18" charset="0"/>
                <a:cs typeface="Times New Roman" panose="02020603050405020304" pitchFamily="18" charset="0"/>
              </a:rPr>
              <a:t>9/19/22</a:t>
            </a:r>
          </a:p>
          <a:p>
            <a:r>
              <a:rPr lang="en-US" dirty="0">
                <a:latin typeface="Times New Roman" panose="02020603050405020304" pitchFamily="18" charset="0"/>
                <a:cs typeface="Times New Roman" panose="02020603050405020304" pitchFamily="18" charset="0"/>
              </a:rPr>
              <a:t>Nathan Stumme</a:t>
            </a:r>
          </a:p>
        </p:txBody>
      </p:sp>
      <p:pic>
        <p:nvPicPr>
          <p:cNvPr id="4" name="Picture 3">
            <a:extLst>
              <a:ext uri="{FF2B5EF4-FFF2-40B4-BE49-F238E27FC236}">
                <a16:creationId xmlns:a16="http://schemas.microsoft.com/office/drawing/2014/main" id="{D6268319-442B-43C7-34DA-409B3F84D645}"/>
              </a:ext>
            </a:extLst>
          </p:cNvPr>
          <p:cNvPicPr>
            <a:picLocks noChangeAspect="1"/>
          </p:cNvPicPr>
          <p:nvPr/>
        </p:nvPicPr>
        <p:blipFill>
          <a:blip r:embed="rId2"/>
          <a:stretch>
            <a:fillRect/>
          </a:stretch>
        </p:blipFill>
        <p:spPr>
          <a:xfrm>
            <a:off x="5649724" y="826296"/>
            <a:ext cx="6542276" cy="5427256"/>
          </a:xfrm>
          <a:prstGeom prst="rect">
            <a:avLst/>
          </a:prstGeom>
        </p:spPr>
      </p:pic>
    </p:spTree>
    <p:extLst>
      <p:ext uri="{BB962C8B-B14F-4D97-AF65-F5344CB8AC3E}">
        <p14:creationId xmlns:p14="http://schemas.microsoft.com/office/powerpoint/2010/main" val="1244047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15A9-EEBC-6B91-3266-9499DD2DA562}"/>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CV Theory</a:t>
            </a:r>
          </a:p>
        </p:txBody>
      </p:sp>
      <p:pic>
        <p:nvPicPr>
          <p:cNvPr id="7" name="Picture 6">
            <a:extLst>
              <a:ext uri="{FF2B5EF4-FFF2-40B4-BE49-F238E27FC236}">
                <a16:creationId xmlns:a16="http://schemas.microsoft.com/office/drawing/2014/main" id="{FD19ACDB-5839-B9F5-18F9-13F59505063E}"/>
              </a:ext>
            </a:extLst>
          </p:cNvPr>
          <p:cNvPicPr>
            <a:picLocks noChangeAspect="1"/>
          </p:cNvPicPr>
          <p:nvPr/>
        </p:nvPicPr>
        <p:blipFill>
          <a:blip r:embed="rId2"/>
          <a:stretch>
            <a:fillRect/>
          </a:stretch>
        </p:blipFill>
        <p:spPr>
          <a:xfrm>
            <a:off x="-118273" y="727635"/>
            <a:ext cx="7252897" cy="6130365"/>
          </a:xfrm>
          <a:prstGeom prst="rect">
            <a:avLst/>
          </a:prstGeom>
        </p:spPr>
      </p:pic>
      <p:sp>
        <p:nvSpPr>
          <p:cNvPr id="17" name="Rectangle 16">
            <a:extLst>
              <a:ext uri="{FF2B5EF4-FFF2-40B4-BE49-F238E27FC236}">
                <a16:creationId xmlns:a16="http://schemas.microsoft.com/office/drawing/2014/main" id="{0001D7C9-B92E-9EB7-A898-883FB57246EB}"/>
              </a:ext>
            </a:extLst>
          </p:cNvPr>
          <p:cNvSpPr/>
          <p:nvPr/>
        </p:nvSpPr>
        <p:spPr>
          <a:xfrm>
            <a:off x="8356880" y="1335816"/>
            <a:ext cx="401443" cy="44976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ELECTRODE</a:t>
            </a:r>
          </a:p>
        </p:txBody>
      </p:sp>
      <p:sp>
        <p:nvSpPr>
          <p:cNvPr id="19" name="TextBox 18">
            <a:extLst>
              <a:ext uri="{FF2B5EF4-FFF2-40B4-BE49-F238E27FC236}">
                <a16:creationId xmlns:a16="http://schemas.microsoft.com/office/drawing/2014/main" id="{6E5E32E3-78E6-D573-45A8-8680C6CD94FA}"/>
              </a:ext>
            </a:extLst>
          </p:cNvPr>
          <p:cNvSpPr txBox="1"/>
          <p:nvPr/>
        </p:nvSpPr>
        <p:spPr>
          <a:xfrm>
            <a:off x="9157076" y="554237"/>
            <a:ext cx="1694429" cy="461665"/>
          </a:xfrm>
          <a:prstGeom prst="rect">
            <a:avLst/>
          </a:prstGeom>
          <a:noFill/>
        </p:spPr>
        <p:txBody>
          <a:bodyPr wrap="square" rtlCol="0">
            <a:spAutoFit/>
          </a:bodyPr>
          <a:lstStyle/>
          <a:p>
            <a:r>
              <a:rPr lang="en-US" sz="2400" b="0" i="0" dirty="0">
                <a:solidFill>
                  <a:srgbClr val="202124"/>
                </a:solidFill>
                <a:effectLst/>
                <a:latin typeface="Times New Roman" panose="02020603050405020304" pitchFamily="18" charset="0"/>
                <a:cs typeface="Times New Roman" panose="02020603050405020304" pitchFamily="18" charset="0"/>
              </a:rPr>
              <a:t>∆G = -</a:t>
            </a:r>
            <a:r>
              <a:rPr lang="en-US" sz="2400" b="0" i="0" dirty="0" err="1">
                <a:solidFill>
                  <a:srgbClr val="202124"/>
                </a:solidFill>
                <a:effectLst/>
                <a:latin typeface="Times New Roman" panose="02020603050405020304" pitchFamily="18" charset="0"/>
                <a:cs typeface="Times New Roman" panose="02020603050405020304" pitchFamily="18" charset="0"/>
              </a:rPr>
              <a:t>nFE</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E136AD0-6CE3-0A78-F63D-C4EB4C62E797}"/>
              </a:ext>
            </a:extLst>
          </p:cNvPr>
          <p:cNvSpPr txBox="1"/>
          <p:nvPr/>
        </p:nvSpPr>
        <p:spPr>
          <a:xfrm>
            <a:off x="7545030" y="3136612"/>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a:t>
            </a:r>
          </a:p>
        </p:txBody>
      </p:sp>
      <p:cxnSp>
        <p:nvCxnSpPr>
          <p:cNvPr id="22" name="Straight Arrow Connector 21">
            <a:extLst>
              <a:ext uri="{FF2B5EF4-FFF2-40B4-BE49-F238E27FC236}">
                <a16:creationId xmlns:a16="http://schemas.microsoft.com/office/drawing/2014/main" id="{F9FAA5F3-E371-7403-DF3D-AA0652016D4E}"/>
              </a:ext>
            </a:extLst>
          </p:cNvPr>
          <p:cNvCxnSpPr/>
          <p:nvPr/>
        </p:nvCxnSpPr>
        <p:spPr>
          <a:xfrm flipV="1">
            <a:off x="8108678" y="1335816"/>
            <a:ext cx="0" cy="4497659"/>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59EB6D7-C313-5D2D-BE23-081F23E0124E}"/>
              </a:ext>
            </a:extLst>
          </p:cNvPr>
          <p:cNvSpPr txBox="1"/>
          <p:nvPr/>
        </p:nvSpPr>
        <p:spPr>
          <a:xfrm>
            <a:off x="7547454" y="1138030"/>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BB89D85C-45E5-CD72-F926-246D405DD304}"/>
              </a:ext>
            </a:extLst>
          </p:cNvPr>
          <p:cNvSpPr txBox="1"/>
          <p:nvPr/>
        </p:nvSpPr>
        <p:spPr>
          <a:xfrm>
            <a:off x="7544076" y="5279467"/>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93D87C0F-B048-68D4-A6D4-D662EAF69230}"/>
              </a:ext>
            </a:extLst>
          </p:cNvPr>
          <p:cNvSpPr txBox="1"/>
          <p:nvPr/>
        </p:nvSpPr>
        <p:spPr>
          <a:xfrm>
            <a:off x="10060944" y="3136612"/>
            <a:ext cx="1694429" cy="830997"/>
          </a:xfrm>
          <a:prstGeom prst="rect">
            <a:avLst/>
          </a:prstGeom>
          <a:noFill/>
        </p:spPr>
        <p:txBody>
          <a:bodyPr wrap="square" rtlCol="0">
            <a:spAutoFit/>
          </a:bodyPr>
          <a:lstStyle/>
          <a:p>
            <a:r>
              <a:rPr lang="en-US" sz="2400" dirty="0">
                <a:solidFill>
                  <a:srgbClr val="202124"/>
                </a:solidFill>
                <a:latin typeface="Times New Roman" panose="02020603050405020304" pitchFamily="18" charset="0"/>
                <a:cs typeface="Times New Roman" panose="02020603050405020304" pitchFamily="18" charset="0"/>
              </a:rPr>
              <a:t>LUMO of molecule A</a:t>
            </a:r>
            <a:r>
              <a:rPr lang="en-US" sz="2400" baseline="30000" dirty="0">
                <a:solidFill>
                  <a:srgbClr val="202124"/>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F88207DD-6B42-77CD-DB8E-D75757BBECE3}"/>
              </a:ext>
            </a:extLst>
          </p:cNvPr>
          <p:cNvSpPr/>
          <p:nvPr/>
        </p:nvSpPr>
        <p:spPr>
          <a:xfrm>
            <a:off x="6106162" y="2821420"/>
            <a:ext cx="423747" cy="423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A79FCAB-7044-76ED-C451-AA1FB09C17D4}"/>
              </a:ext>
            </a:extLst>
          </p:cNvPr>
          <p:cNvSpPr txBox="1"/>
          <p:nvPr/>
        </p:nvSpPr>
        <p:spPr>
          <a:xfrm>
            <a:off x="1315843" y="3428999"/>
            <a:ext cx="8846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Start E</a:t>
            </a:r>
          </a:p>
        </p:txBody>
      </p:sp>
      <p:grpSp>
        <p:nvGrpSpPr>
          <p:cNvPr id="39" name="Group 38">
            <a:extLst>
              <a:ext uri="{FF2B5EF4-FFF2-40B4-BE49-F238E27FC236}">
                <a16:creationId xmlns:a16="http://schemas.microsoft.com/office/drawing/2014/main" id="{010F237C-2C9B-406F-9AB4-4220009C9BBA}"/>
              </a:ext>
            </a:extLst>
          </p:cNvPr>
          <p:cNvGrpSpPr/>
          <p:nvPr/>
        </p:nvGrpSpPr>
        <p:grpSpPr>
          <a:xfrm>
            <a:off x="8781650" y="4986893"/>
            <a:ext cx="602166" cy="500558"/>
            <a:chOff x="9686070" y="1401783"/>
            <a:chExt cx="602166" cy="500558"/>
          </a:xfrm>
        </p:grpSpPr>
        <p:cxnSp>
          <p:nvCxnSpPr>
            <p:cNvPr id="15" name="Straight Connector 14">
              <a:extLst>
                <a:ext uri="{FF2B5EF4-FFF2-40B4-BE49-F238E27FC236}">
                  <a16:creationId xmlns:a16="http://schemas.microsoft.com/office/drawing/2014/main" id="{5F97700E-C7F6-0588-124F-D603925DC456}"/>
                </a:ext>
              </a:extLst>
            </p:cNvPr>
            <p:cNvCxnSpPr>
              <a:cxnSpLocks/>
            </p:cNvCxnSpPr>
            <p:nvPr/>
          </p:nvCxnSpPr>
          <p:spPr>
            <a:xfrm>
              <a:off x="9686070" y="1902341"/>
              <a:ext cx="602166" cy="0"/>
            </a:xfrm>
            <a:prstGeom prst="line">
              <a:avLst/>
            </a:prstGeom>
            <a:ln w="63500"/>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6C336167-0F12-6709-3657-1AA32903EBDF}"/>
                </a:ext>
              </a:extLst>
            </p:cNvPr>
            <p:cNvGrpSpPr/>
            <p:nvPr/>
          </p:nvGrpSpPr>
          <p:grpSpPr>
            <a:xfrm>
              <a:off x="9686070" y="1401783"/>
              <a:ext cx="111461" cy="472710"/>
              <a:chOff x="10740044" y="1638588"/>
              <a:chExt cx="111461" cy="472710"/>
            </a:xfrm>
          </p:grpSpPr>
          <p:cxnSp>
            <p:nvCxnSpPr>
              <p:cNvPr id="18" name="Straight Connector 17">
                <a:extLst>
                  <a:ext uri="{FF2B5EF4-FFF2-40B4-BE49-F238E27FC236}">
                    <a16:creationId xmlns:a16="http://schemas.microsoft.com/office/drawing/2014/main" id="{16A2E95D-8824-0263-D354-0314D9BE6EC2}"/>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2C12376-26D2-F783-9BFF-782094601F20}"/>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E6CF03D-23B0-4DFB-6C82-9507897F625A}"/>
                </a:ext>
              </a:extLst>
            </p:cNvPr>
            <p:cNvGrpSpPr/>
            <p:nvPr/>
          </p:nvGrpSpPr>
          <p:grpSpPr>
            <a:xfrm>
              <a:off x="9811029" y="1401783"/>
              <a:ext cx="111461" cy="472710"/>
              <a:chOff x="10740044" y="1638588"/>
              <a:chExt cx="111461" cy="472710"/>
            </a:xfrm>
          </p:grpSpPr>
          <p:cxnSp>
            <p:nvCxnSpPr>
              <p:cNvPr id="27" name="Straight Connector 26">
                <a:extLst>
                  <a:ext uri="{FF2B5EF4-FFF2-40B4-BE49-F238E27FC236}">
                    <a16:creationId xmlns:a16="http://schemas.microsoft.com/office/drawing/2014/main" id="{0A17DFD5-A404-EC90-8C2E-F2B7A0B17315}"/>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7EC7505-E890-5131-4717-D5574201A79B}"/>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5305078-8653-AD16-69B4-EA44E275BD15}"/>
                </a:ext>
              </a:extLst>
            </p:cNvPr>
            <p:cNvGrpSpPr/>
            <p:nvPr/>
          </p:nvGrpSpPr>
          <p:grpSpPr>
            <a:xfrm>
              <a:off x="9935987" y="1401783"/>
              <a:ext cx="111461" cy="472710"/>
              <a:chOff x="10740044" y="1638588"/>
              <a:chExt cx="111461" cy="472710"/>
            </a:xfrm>
          </p:grpSpPr>
          <p:cxnSp>
            <p:nvCxnSpPr>
              <p:cNvPr id="34" name="Straight Connector 33">
                <a:extLst>
                  <a:ext uri="{FF2B5EF4-FFF2-40B4-BE49-F238E27FC236}">
                    <a16:creationId xmlns:a16="http://schemas.microsoft.com/office/drawing/2014/main" id="{15A332D9-5395-8D77-1F6D-6A2DEA3B98E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607DC0D-F7E1-E76F-152C-2B716BE7DF8F}"/>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BB389A71-9BD0-9247-917E-0A4B68A18692}"/>
                </a:ext>
              </a:extLst>
            </p:cNvPr>
            <p:cNvGrpSpPr/>
            <p:nvPr/>
          </p:nvGrpSpPr>
          <p:grpSpPr>
            <a:xfrm>
              <a:off x="10060944" y="1401783"/>
              <a:ext cx="111461" cy="472710"/>
              <a:chOff x="10740044" y="1638588"/>
              <a:chExt cx="111461" cy="472710"/>
            </a:xfrm>
          </p:grpSpPr>
          <p:cxnSp>
            <p:nvCxnSpPr>
              <p:cNvPr id="37" name="Straight Connector 36">
                <a:extLst>
                  <a:ext uri="{FF2B5EF4-FFF2-40B4-BE49-F238E27FC236}">
                    <a16:creationId xmlns:a16="http://schemas.microsoft.com/office/drawing/2014/main" id="{60BD503F-179F-C7FE-853B-9CBA66595D3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4B3A57B-75B7-9C12-AC0C-4FE36EE37BE8}"/>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8" name="Straight Connector 27">
            <a:extLst>
              <a:ext uri="{FF2B5EF4-FFF2-40B4-BE49-F238E27FC236}">
                <a16:creationId xmlns:a16="http://schemas.microsoft.com/office/drawing/2014/main" id="{6F6D0C70-0042-4B15-4D98-BC0BB7CB434C}"/>
              </a:ext>
            </a:extLst>
          </p:cNvPr>
          <p:cNvCxnSpPr>
            <a:cxnSpLocks/>
          </p:cNvCxnSpPr>
          <p:nvPr/>
        </p:nvCxnSpPr>
        <p:spPr>
          <a:xfrm>
            <a:off x="9458778" y="3540141"/>
            <a:ext cx="602166" cy="0"/>
          </a:xfrm>
          <a:prstGeom prst="line">
            <a:avLst/>
          </a:prstGeom>
          <a:ln w="63500"/>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A7FEA5BE-69A5-00C1-636C-757A197AFD26}"/>
              </a:ext>
            </a:extLst>
          </p:cNvPr>
          <p:cNvCxnSpPr>
            <a:cxnSpLocks/>
          </p:cNvCxnSpPr>
          <p:nvPr/>
        </p:nvCxnSpPr>
        <p:spPr>
          <a:xfrm flipH="1">
            <a:off x="9383816" y="3463980"/>
            <a:ext cx="256960" cy="95676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99278126-1FB4-4259-9C0F-99ACD03522FF}"/>
              </a:ext>
            </a:extLst>
          </p:cNvPr>
          <p:cNvSpPr txBox="1"/>
          <p:nvPr/>
        </p:nvSpPr>
        <p:spPr>
          <a:xfrm>
            <a:off x="1691473" y="5117457"/>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 A</a:t>
            </a:r>
            <a:endParaRPr lang="en-US"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EF5DA3DC-55F3-92CC-2F63-956242908DB8}"/>
              </a:ext>
            </a:extLst>
          </p:cNvPr>
          <p:cNvSpPr txBox="1"/>
          <p:nvPr/>
        </p:nvSpPr>
        <p:spPr>
          <a:xfrm>
            <a:off x="4851133" y="1778691"/>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sym typeface="Wingdings" panose="05000000000000000000" pitchFamily="2" charset="2"/>
              </a:rPr>
              <a:t> 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B3BDAE-BE2D-9541-8E9C-46734C3FE827}"/>
              </a:ext>
            </a:extLst>
          </p:cNvPr>
          <p:cNvSpPr txBox="1"/>
          <p:nvPr/>
        </p:nvSpPr>
        <p:spPr>
          <a:xfrm>
            <a:off x="3722119" y="1353473"/>
            <a:ext cx="17530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Peak current</a:t>
            </a:r>
          </a:p>
        </p:txBody>
      </p:sp>
      <p:cxnSp>
        <p:nvCxnSpPr>
          <p:cNvPr id="4" name="Straight Arrow Connector 3">
            <a:extLst>
              <a:ext uri="{FF2B5EF4-FFF2-40B4-BE49-F238E27FC236}">
                <a16:creationId xmlns:a16="http://schemas.microsoft.com/office/drawing/2014/main" id="{7B356D4F-6AF1-AE4D-FF0D-63551B785CFB}"/>
              </a:ext>
            </a:extLst>
          </p:cNvPr>
          <p:cNvCxnSpPr>
            <a:cxnSpLocks/>
          </p:cNvCxnSpPr>
          <p:nvPr/>
        </p:nvCxnSpPr>
        <p:spPr>
          <a:xfrm flipV="1">
            <a:off x="5850601" y="3054422"/>
            <a:ext cx="467435" cy="738395"/>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10B1B57-D955-4A1F-DA78-2C1B13113ED8}"/>
              </a:ext>
            </a:extLst>
          </p:cNvPr>
          <p:cNvSpPr txBox="1"/>
          <p:nvPr/>
        </p:nvSpPr>
        <p:spPr>
          <a:xfrm>
            <a:off x="4478386" y="3775799"/>
            <a:ext cx="2151456"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Switching potential, scanning in negative direction now</a:t>
            </a:r>
          </a:p>
        </p:txBody>
      </p:sp>
      <p:sp>
        <p:nvSpPr>
          <p:cNvPr id="3" name="TextBox 2">
            <a:extLst>
              <a:ext uri="{FF2B5EF4-FFF2-40B4-BE49-F238E27FC236}">
                <a16:creationId xmlns:a16="http://schemas.microsoft.com/office/drawing/2014/main" id="{2F7F57B3-14A1-6FC2-39C7-69E1858543B5}"/>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917837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15A9-EEBC-6B91-3266-9499DD2DA562}"/>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CV Theory</a:t>
            </a:r>
          </a:p>
        </p:txBody>
      </p:sp>
      <p:pic>
        <p:nvPicPr>
          <p:cNvPr id="7" name="Picture 6">
            <a:extLst>
              <a:ext uri="{FF2B5EF4-FFF2-40B4-BE49-F238E27FC236}">
                <a16:creationId xmlns:a16="http://schemas.microsoft.com/office/drawing/2014/main" id="{FD19ACDB-5839-B9F5-18F9-13F59505063E}"/>
              </a:ext>
            </a:extLst>
          </p:cNvPr>
          <p:cNvPicPr>
            <a:picLocks noChangeAspect="1"/>
          </p:cNvPicPr>
          <p:nvPr/>
        </p:nvPicPr>
        <p:blipFill>
          <a:blip r:embed="rId2"/>
          <a:stretch>
            <a:fillRect/>
          </a:stretch>
        </p:blipFill>
        <p:spPr>
          <a:xfrm>
            <a:off x="-118273" y="727635"/>
            <a:ext cx="7252897" cy="6130365"/>
          </a:xfrm>
          <a:prstGeom prst="rect">
            <a:avLst/>
          </a:prstGeom>
        </p:spPr>
      </p:pic>
      <p:sp>
        <p:nvSpPr>
          <p:cNvPr id="17" name="Rectangle 16">
            <a:extLst>
              <a:ext uri="{FF2B5EF4-FFF2-40B4-BE49-F238E27FC236}">
                <a16:creationId xmlns:a16="http://schemas.microsoft.com/office/drawing/2014/main" id="{0001D7C9-B92E-9EB7-A898-883FB57246EB}"/>
              </a:ext>
            </a:extLst>
          </p:cNvPr>
          <p:cNvSpPr/>
          <p:nvPr/>
        </p:nvSpPr>
        <p:spPr>
          <a:xfrm>
            <a:off x="8356880" y="1335816"/>
            <a:ext cx="401443" cy="44976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ELECTRODE</a:t>
            </a:r>
          </a:p>
        </p:txBody>
      </p:sp>
      <p:sp>
        <p:nvSpPr>
          <p:cNvPr id="19" name="TextBox 18">
            <a:extLst>
              <a:ext uri="{FF2B5EF4-FFF2-40B4-BE49-F238E27FC236}">
                <a16:creationId xmlns:a16="http://schemas.microsoft.com/office/drawing/2014/main" id="{6E5E32E3-78E6-D573-45A8-8680C6CD94FA}"/>
              </a:ext>
            </a:extLst>
          </p:cNvPr>
          <p:cNvSpPr txBox="1"/>
          <p:nvPr/>
        </p:nvSpPr>
        <p:spPr>
          <a:xfrm>
            <a:off x="9157076" y="554237"/>
            <a:ext cx="1694429" cy="461665"/>
          </a:xfrm>
          <a:prstGeom prst="rect">
            <a:avLst/>
          </a:prstGeom>
          <a:noFill/>
        </p:spPr>
        <p:txBody>
          <a:bodyPr wrap="square" rtlCol="0">
            <a:spAutoFit/>
          </a:bodyPr>
          <a:lstStyle/>
          <a:p>
            <a:r>
              <a:rPr lang="en-US" sz="2400" b="0" i="0" dirty="0">
                <a:solidFill>
                  <a:srgbClr val="202124"/>
                </a:solidFill>
                <a:effectLst/>
                <a:latin typeface="Times New Roman" panose="02020603050405020304" pitchFamily="18" charset="0"/>
                <a:cs typeface="Times New Roman" panose="02020603050405020304" pitchFamily="18" charset="0"/>
              </a:rPr>
              <a:t>∆G = -</a:t>
            </a:r>
            <a:r>
              <a:rPr lang="en-US" sz="2400" b="0" i="0" dirty="0" err="1">
                <a:solidFill>
                  <a:srgbClr val="202124"/>
                </a:solidFill>
                <a:effectLst/>
                <a:latin typeface="Times New Roman" panose="02020603050405020304" pitchFamily="18" charset="0"/>
                <a:cs typeface="Times New Roman" panose="02020603050405020304" pitchFamily="18" charset="0"/>
              </a:rPr>
              <a:t>nFE</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E136AD0-6CE3-0A78-F63D-C4EB4C62E797}"/>
              </a:ext>
            </a:extLst>
          </p:cNvPr>
          <p:cNvSpPr txBox="1"/>
          <p:nvPr/>
        </p:nvSpPr>
        <p:spPr>
          <a:xfrm>
            <a:off x="7545030" y="3136612"/>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a:t>
            </a:r>
          </a:p>
        </p:txBody>
      </p:sp>
      <p:cxnSp>
        <p:nvCxnSpPr>
          <p:cNvPr id="22" name="Straight Arrow Connector 21">
            <a:extLst>
              <a:ext uri="{FF2B5EF4-FFF2-40B4-BE49-F238E27FC236}">
                <a16:creationId xmlns:a16="http://schemas.microsoft.com/office/drawing/2014/main" id="{F9FAA5F3-E371-7403-DF3D-AA0652016D4E}"/>
              </a:ext>
            </a:extLst>
          </p:cNvPr>
          <p:cNvCxnSpPr/>
          <p:nvPr/>
        </p:nvCxnSpPr>
        <p:spPr>
          <a:xfrm flipV="1">
            <a:off x="8108678" y="1335816"/>
            <a:ext cx="0" cy="4497659"/>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59EB6D7-C313-5D2D-BE23-081F23E0124E}"/>
              </a:ext>
            </a:extLst>
          </p:cNvPr>
          <p:cNvSpPr txBox="1"/>
          <p:nvPr/>
        </p:nvSpPr>
        <p:spPr>
          <a:xfrm>
            <a:off x="7547454" y="1138030"/>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BB89D85C-45E5-CD72-F926-246D405DD304}"/>
              </a:ext>
            </a:extLst>
          </p:cNvPr>
          <p:cNvSpPr txBox="1"/>
          <p:nvPr/>
        </p:nvSpPr>
        <p:spPr>
          <a:xfrm>
            <a:off x="7544076" y="5279467"/>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93D87C0F-B048-68D4-A6D4-D662EAF69230}"/>
              </a:ext>
            </a:extLst>
          </p:cNvPr>
          <p:cNvSpPr txBox="1"/>
          <p:nvPr/>
        </p:nvSpPr>
        <p:spPr>
          <a:xfrm>
            <a:off x="10060944" y="3136612"/>
            <a:ext cx="1694429" cy="830997"/>
          </a:xfrm>
          <a:prstGeom prst="rect">
            <a:avLst/>
          </a:prstGeom>
          <a:noFill/>
        </p:spPr>
        <p:txBody>
          <a:bodyPr wrap="square" rtlCol="0">
            <a:spAutoFit/>
          </a:bodyPr>
          <a:lstStyle/>
          <a:p>
            <a:r>
              <a:rPr lang="en-US" sz="2400" dirty="0">
                <a:solidFill>
                  <a:srgbClr val="202124"/>
                </a:solidFill>
                <a:latin typeface="Times New Roman" panose="02020603050405020304" pitchFamily="18" charset="0"/>
                <a:cs typeface="Times New Roman" panose="02020603050405020304" pitchFamily="18" charset="0"/>
              </a:rPr>
              <a:t>LUMO of molecule A</a:t>
            </a:r>
            <a:r>
              <a:rPr lang="en-US" sz="2400" baseline="30000" dirty="0">
                <a:solidFill>
                  <a:srgbClr val="202124"/>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F88207DD-6B42-77CD-DB8E-D75757BBECE3}"/>
              </a:ext>
            </a:extLst>
          </p:cNvPr>
          <p:cNvSpPr/>
          <p:nvPr/>
        </p:nvSpPr>
        <p:spPr>
          <a:xfrm>
            <a:off x="4140063" y="3069897"/>
            <a:ext cx="423747" cy="423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A79FCAB-7044-76ED-C451-AA1FB09C17D4}"/>
              </a:ext>
            </a:extLst>
          </p:cNvPr>
          <p:cNvSpPr txBox="1"/>
          <p:nvPr/>
        </p:nvSpPr>
        <p:spPr>
          <a:xfrm>
            <a:off x="1315843" y="3428999"/>
            <a:ext cx="8846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Start E</a:t>
            </a:r>
          </a:p>
        </p:txBody>
      </p:sp>
      <p:grpSp>
        <p:nvGrpSpPr>
          <p:cNvPr id="39" name="Group 38">
            <a:extLst>
              <a:ext uri="{FF2B5EF4-FFF2-40B4-BE49-F238E27FC236}">
                <a16:creationId xmlns:a16="http://schemas.microsoft.com/office/drawing/2014/main" id="{010F237C-2C9B-406F-9AB4-4220009C9BBA}"/>
              </a:ext>
            </a:extLst>
          </p:cNvPr>
          <p:cNvGrpSpPr/>
          <p:nvPr/>
        </p:nvGrpSpPr>
        <p:grpSpPr>
          <a:xfrm>
            <a:off x="8781650" y="2993086"/>
            <a:ext cx="602166" cy="500558"/>
            <a:chOff x="9686070" y="1401783"/>
            <a:chExt cx="602166" cy="500558"/>
          </a:xfrm>
        </p:grpSpPr>
        <p:cxnSp>
          <p:nvCxnSpPr>
            <p:cNvPr id="15" name="Straight Connector 14">
              <a:extLst>
                <a:ext uri="{FF2B5EF4-FFF2-40B4-BE49-F238E27FC236}">
                  <a16:creationId xmlns:a16="http://schemas.microsoft.com/office/drawing/2014/main" id="{5F97700E-C7F6-0588-124F-D603925DC456}"/>
                </a:ext>
              </a:extLst>
            </p:cNvPr>
            <p:cNvCxnSpPr>
              <a:cxnSpLocks/>
            </p:cNvCxnSpPr>
            <p:nvPr/>
          </p:nvCxnSpPr>
          <p:spPr>
            <a:xfrm>
              <a:off x="9686070" y="1902341"/>
              <a:ext cx="602166" cy="0"/>
            </a:xfrm>
            <a:prstGeom prst="line">
              <a:avLst/>
            </a:prstGeom>
            <a:ln w="63500"/>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6C336167-0F12-6709-3657-1AA32903EBDF}"/>
                </a:ext>
              </a:extLst>
            </p:cNvPr>
            <p:cNvGrpSpPr/>
            <p:nvPr/>
          </p:nvGrpSpPr>
          <p:grpSpPr>
            <a:xfrm>
              <a:off x="9686070" y="1401783"/>
              <a:ext cx="111461" cy="472710"/>
              <a:chOff x="10740044" y="1638588"/>
              <a:chExt cx="111461" cy="472710"/>
            </a:xfrm>
          </p:grpSpPr>
          <p:cxnSp>
            <p:nvCxnSpPr>
              <p:cNvPr id="18" name="Straight Connector 17">
                <a:extLst>
                  <a:ext uri="{FF2B5EF4-FFF2-40B4-BE49-F238E27FC236}">
                    <a16:creationId xmlns:a16="http://schemas.microsoft.com/office/drawing/2014/main" id="{16A2E95D-8824-0263-D354-0314D9BE6EC2}"/>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2C12376-26D2-F783-9BFF-782094601F20}"/>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E6CF03D-23B0-4DFB-6C82-9507897F625A}"/>
                </a:ext>
              </a:extLst>
            </p:cNvPr>
            <p:cNvGrpSpPr/>
            <p:nvPr/>
          </p:nvGrpSpPr>
          <p:grpSpPr>
            <a:xfrm>
              <a:off x="9811029" y="1401783"/>
              <a:ext cx="111461" cy="472710"/>
              <a:chOff x="10740044" y="1638588"/>
              <a:chExt cx="111461" cy="472710"/>
            </a:xfrm>
          </p:grpSpPr>
          <p:cxnSp>
            <p:nvCxnSpPr>
              <p:cNvPr id="27" name="Straight Connector 26">
                <a:extLst>
                  <a:ext uri="{FF2B5EF4-FFF2-40B4-BE49-F238E27FC236}">
                    <a16:creationId xmlns:a16="http://schemas.microsoft.com/office/drawing/2014/main" id="{0A17DFD5-A404-EC90-8C2E-F2B7A0B17315}"/>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7EC7505-E890-5131-4717-D5574201A79B}"/>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5305078-8653-AD16-69B4-EA44E275BD15}"/>
                </a:ext>
              </a:extLst>
            </p:cNvPr>
            <p:cNvGrpSpPr/>
            <p:nvPr/>
          </p:nvGrpSpPr>
          <p:grpSpPr>
            <a:xfrm>
              <a:off x="9935987" y="1401783"/>
              <a:ext cx="111461" cy="472710"/>
              <a:chOff x="10740044" y="1638588"/>
              <a:chExt cx="111461" cy="472710"/>
            </a:xfrm>
          </p:grpSpPr>
          <p:cxnSp>
            <p:nvCxnSpPr>
              <p:cNvPr id="34" name="Straight Connector 33">
                <a:extLst>
                  <a:ext uri="{FF2B5EF4-FFF2-40B4-BE49-F238E27FC236}">
                    <a16:creationId xmlns:a16="http://schemas.microsoft.com/office/drawing/2014/main" id="{15A332D9-5395-8D77-1F6D-6A2DEA3B98E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607DC0D-F7E1-E76F-152C-2B716BE7DF8F}"/>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BB389A71-9BD0-9247-917E-0A4B68A18692}"/>
                </a:ext>
              </a:extLst>
            </p:cNvPr>
            <p:cNvGrpSpPr/>
            <p:nvPr/>
          </p:nvGrpSpPr>
          <p:grpSpPr>
            <a:xfrm>
              <a:off x="10060944" y="1401783"/>
              <a:ext cx="111461" cy="472710"/>
              <a:chOff x="10740044" y="1638588"/>
              <a:chExt cx="111461" cy="472710"/>
            </a:xfrm>
          </p:grpSpPr>
          <p:cxnSp>
            <p:nvCxnSpPr>
              <p:cNvPr id="37" name="Straight Connector 36">
                <a:extLst>
                  <a:ext uri="{FF2B5EF4-FFF2-40B4-BE49-F238E27FC236}">
                    <a16:creationId xmlns:a16="http://schemas.microsoft.com/office/drawing/2014/main" id="{60BD503F-179F-C7FE-853B-9CBA66595D3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4B3A57B-75B7-9C12-AC0C-4FE36EE37BE8}"/>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8" name="Straight Connector 27">
            <a:extLst>
              <a:ext uri="{FF2B5EF4-FFF2-40B4-BE49-F238E27FC236}">
                <a16:creationId xmlns:a16="http://schemas.microsoft.com/office/drawing/2014/main" id="{6F6D0C70-0042-4B15-4D98-BC0BB7CB434C}"/>
              </a:ext>
            </a:extLst>
          </p:cNvPr>
          <p:cNvCxnSpPr>
            <a:cxnSpLocks/>
          </p:cNvCxnSpPr>
          <p:nvPr/>
        </p:nvCxnSpPr>
        <p:spPr>
          <a:xfrm>
            <a:off x="9458778" y="3540141"/>
            <a:ext cx="602166" cy="0"/>
          </a:xfrm>
          <a:prstGeom prst="line">
            <a:avLst/>
          </a:prstGeom>
          <a:ln w="63500"/>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A7FEA5BE-69A5-00C1-636C-757A197AFD26}"/>
              </a:ext>
            </a:extLst>
          </p:cNvPr>
          <p:cNvCxnSpPr>
            <a:cxnSpLocks/>
          </p:cNvCxnSpPr>
          <p:nvPr/>
        </p:nvCxnSpPr>
        <p:spPr>
          <a:xfrm>
            <a:off x="9302627" y="3448500"/>
            <a:ext cx="284997" cy="10361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99278126-1FB4-4259-9C0F-99ACD03522FF}"/>
              </a:ext>
            </a:extLst>
          </p:cNvPr>
          <p:cNvSpPr txBox="1"/>
          <p:nvPr/>
        </p:nvSpPr>
        <p:spPr>
          <a:xfrm>
            <a:off x="1691473" y="5117457"/>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 A</a:t>
            </a:r>
            <a:endParaRPr lang="en-US"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EF5DA3DC-55F3-92CC-2F63-956242908DB8}"/>
              </a:ext>
            </a:extLst>
          </p:cNvPr>
          <p:cNvSpPr txBox="1"/>
          <p:nvPr/>
        </p:nvSpPr>
        <p:spPr>
          <a:xfrm>
            <a:off x="4851133" y="1778691"/>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sym typeface="Wingdings" panose="05000000000000000000" pitchFamily="2" charset="2"/>
              </a:rPr>
              <a:t> 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B3BDAE-BE2D-9541-8E9C-46734C3FE827}"/>
              </a:ext>
            </a:extLst>
          </p:cNvPr>
          <p:cNvSpPr txBox="1"/>
          <p:nvPr/>
        </p:nvSpPr>
        <p:spPr>
          <a:xfrm>
            <a:off x="3722119" y="1353473"/>
            <a:ext cx="17530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Peak current</a:t>
            </a:r>
          </a:p>
        </p:txBody>
      </p:sp>
      <p:cxnSp>
        <p:nvCxnSpPr>
          <p:cNvPr id="4" name="Straight Arrow Connector 3">
            <a:extLst>
              <a:ext uri="{FF2B5EF4-FFF2-40B4-BE49-F238E27FC236}">
                <a16:creationId xmlns:a16="http://schemas.microsoft.com/office/drawing/2014/main" id="{7B356D4F-6AF1-AE4D-FF0D-63551B785CFB}"/>
              </a:ext>
            </a:extLst>
          </p:cNvPr>
          <p:cNvCxnSpPr>
            <a:cxnSpLocks/>
          </p:cNvCxnSpPr>
          <p:nvPr/>
        </p:nvCxnSpPr>
        <p:spPr>
          <a:xfrm flipH="1" flipV="1">
            <a:off x="4386578" y="3303725"/>
            <a:ext cx="424107" cy="472832"/>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204CF1D-AAB9-DC1E-88B5-F793BB24CED3}"/>
              </a:ext>
            </a:extLst>
          </p:cNvPr>
          <p:cNvSpPr txBox="1"/>
          <p:nvPr/>
        </p:nvSpPr>
        <p:spPr>
          <a:xfrm>
            <a:off x="4717081" y="3613665"/>
            <a:ext cx="1694429" cy="1169551"/>
          </a:xfrm>
          <a:prstGeom prst="rect">
            <a:avLst/>
          </a:prstGeom>
          <a:noFill/>
        </p:spPr>
        <p:txBody>
          <a:bodyPr wrap="square" rtlCol="0">
            <a:spAutoFit/>
          </a:bodyPr>
          <a:lstStyle/>
          <a:p>
            <a:pPr algn="ctr"/>
            <a:r>
              <a:rPr lang="en-US" sz="1400" dirty="0">
                <a:solidFill>
                  <a:srgbClr val="202124"/>
                </a:solidFill>
                <a:latin typeface="Times New Roman" panose="02020603050405020304" pitchFamily="18" charset="0"/>
                <a:cs typeface="Times New Roman" panose="02020603050405020304" pitchFamily="18" charset="0"/>
              </a:rPr>
              <a:t>Increase in current as A</a:t>
            </a:r>
            <a:r>
              <a:rPr lang="en-US" sz="1400" baseline="30000" dirty="0">
                <a:solidFill>
                  <a:srgbClr val="202124"/>
                </a:solidFill>
                <a:latin typeface="Times New Roman" panose="02020603050405020304" pitchFamily="18" charset="0"/>
                <a:cs typeface="Times New Roman" panose="02020603050405020304" pitchFamily="18" charset="0"/>
              </a:rPr>
              <a:t>+</a:t>
            </a:r>
            <a:r>
              <a:rPr lang="en-US" sz="1400" dirty="0">
                <a:solidFill>
                  <a:srgbClr val="202124"/>
                </a:solidFill>
                <a:latin typeface="Times New Roman" panose="02020603050405020304" pitchFamily="18" charset="0"/>
                <a:cs typeface="Times New Roman" panose="02020603050405020304" pitchFamily="18" charset="0"/>
              </a:rPr>
              <a:t> begins diffusing to electrode to undergo reduction</a:t>
            </a:r>
            <a:endParaRPr lang="en-US" sz="1400" dirty="0">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628AFEE1-2408-2B64-046F-2ABA3D0C0D97}"/>
              </a:ext>
            </a:extLst>
          </p:cNvPr>
          <p:cNvCxnSpPr>
            <a:cxnSpLocks/>
          </p:cNvCxnSpPr>
          <p:nvPr/>
        </p:nvCxnSpPr>
        <p:spPr>
          <a:xfrm flipV="1">
            <a:off x="9704131" y="3033050"/>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83059A6-458B-22F2-932E-48A7134EBF57}"/>
              </a:ext>
            </a:extLst>
          </p:cNvPr>
          <p:cNvCxnSpPr/>
          <p:nvPr/>
        </p:nvCxnSpPr>
        <p:spPr>
          <a:xfrm flipH="1">
            <a:off x="9592670" y="3051312"/>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F2F7EDA-6AE1-AA18-F0AE-3280855A7A1E}"/>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675943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15A9-EEBC-6B91-3266-9499DD2DA562}"/>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CV Theory</a:t>
            </a:r>
          </a:p>
        </p:txBody>
      </p:sp>
      <p:pic>
        <p:nvPicPr>
          <p:cNvPr id="7" name="Picture 6">
            <a:extLst>
              <a:ext uri="{FF2B5EF4-FFF2-40B4-BE49-F238E27FC236}">
                <a16:creationId xmlns:a16="http://schemas.microsoft.com/office/drawing/2014/main" id="{FD19ACDB-5839-B9F5-18F9-13F59505063E}"/>
              </a:ext>
            </a:extLst>
          </p:cNvPr>
          <p:cNvPicPr>
            <a:picLocks noChangeAspect="1"/>
          </p:cNvPicPr>
          <p:nvPr/>
        </p:nvPicPr>
        <p:blipFill>
          <a:blip r:embed="rId2"/>
          <a:stretch>
            <a:fillRect/>
          </a:stretch>
        </p:blipFill>
        <p:spPr>
          <a:xfrm>
            <a:off x="-118273" y="727635"/>
            <a:ext cx="7252897" cy="6130365"/>
          </a:xfrm>
          <a:prstGeom prst="rect">
            <a:avLst/>
          </a:prstGeom>
        </p:spPr>
      </p:pic>
      <p:sp>
        <p:nvSpPr>
          <p:cNvPr id="17" name="Rectangle 16">
            <a:extLst>
              <a:ext uri="{FF2B5EF4-FFF2-40B4-BE49-F238E27FC236}">
                <a16:creationId xmlns:a16="http://schemas.microsoft.com/office/drawing/2014/main" id="{0001D7C9-B92E-9EB7-A898-883FB57246EB}"/>
              </a:ext>
            </a:extLst>
          </p:cNvPr>
          <p:cNvSpPr/>
          <p:nvPr/>
        </p:nvSpPr>
        <p:spPr>
          <a:xfrm>
            <a:off x="8356880" y="1335816"/>
            <a:ext cx="401443" cy="44976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ELECTRODE</a:t>
            </a:r>
          </a:p>
        </p:txBody>
      </p:sp>
      <p:sp>
        <p:nvSpPr>
          <p:cNvPr id="19" name="TextBox 18">
            <a:extLst>
              <a:ext uri="{FF2B5EF4-FFF2-40B4-BE49-F238E27FC236}">
                <a16:creationId xmlns:a16="http://schemas.microsoft.com/office/drawing/2014/main" id="{6E5E32E3-78E6-D573-45A8-8680C6CD94FA}"/>
              </a:ext>
            </a:extLst>
          </p:cNvPr>
          <p:cNvSpPr txBox="1"/>
          <p:nvPr/>
        </p:nvSpPr>
        <p:spPr>
          <a:xfrm>
            <a:off x="9157076" y="554237"/>
            <a:ext cx="1694429" cy="461665"/>
          </a:xfrm>
          <a:prstGeom prst="rect">
            <a:avLst/>
          </a:prstGeom>
          <a:noFill/>
        </p:spPr>
        <p:txBody>
          <a:bodyPr wrap="square" rtlCol="0">
            <a:spAutoFit/>
          </a:bodyPr>
          <a:lstStyle/>
          <a:p>
            <a:r>
              <a:rPr lang="en-US" sz="2400" b="0" i="0" dirty="0">
                <a:solidFill>
                  <a:srgbClr val="202124"/>
                </a:solidFill>
                <a:effectLst/>
                <a:latin typeface="Times New Roman" panose="02020603050405020304" pitchFamily="18" charset="0"/>
                <a:cs typeface="Times New Roman" panose="02020603050405020304" pitchFamily="18" charset="0"/>
              </a:rPr>
              <a:t>∆G = -</a:t>
            </a:r>
            <a:r>
              <a:rPr lang="en-US" sz="2400" b="0" i="0" dirty="0" err="1">
                <a:solidFill>
                  <a:srgbClr val="202124"/>
                </a:solidFill>
                <a:effectLst/>
                <a:latin typeface="Times New Roman" panose="02020603050405020304" pitchFamily="18" charset="0"/>
                <a:cs typeface="Times New Roman" panose="02020603050405020304" pitchFamily="18" charset="0"/>
              </a:rPr>
              <a:t>nFE</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E136AD0-6CE3-0A78-F63D-C4EB4C62E797}"/>
              </a:ext>
            </a:extLst>
          </p:cNvPr>
          <p:cNvSpPr txBox="1"/>
          <p:nvPr/>
        </p:nvSpPr>
        <p:spPr>
          <a:xfrm>
            <a:off x="7545030" y="3136612"/>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a:t>
            </a:r>
          </a:p>
        </p:txBody>
      </p:sp>
      <p:cxnSp>
        <p:nvCxnSpPr>
          <p:cNvPr id="22" name="Straight Arrow Connector 21">
            <a:extLst>
              <a:ext uri="{FF2B5EF4-FFF2-40B4-BE49-F238E27FC236}">
                <a16:creationId xmlns:a16="http://schemas.microsoft.com/office/drawing/2014/main" id="{F9FAA5F3-E371-7403-DF3D-AA0652016D4E}"/>
              </a:ext>
            </a:extLst>
          </p:cNvPr>
          <p:cNvCxnSpPr/>
          <p:nvPr/>
        </p:nvCxnSpPr>
        <p:spPr>
          <a:xfrm flipV="1">
            <a:off x="8108678" y="1335816"/>
            <a:ext cx="0" cy="4497659"/>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59EB6D7-C313-5D2D-BE23-081F23E0124E}"/>
              </a:ext>
            </a:extLst>
          </p:cNvPr>
          <p:cNvSpPr txBox="1"/>
          <p:nvPr/>
        </p:nvSpPr>
        <p:spPr>
          <a:xfrm>
            <a:off x="7547454" y="1138030"/>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BB89D85C-45E5-CD72-F926-246D405DD304}"/>
              </a:ext>
            </a:extLst>
          </p:cNvPr>
          <p:cNvSpPr txBox="1"/>
          <p:nvPr/>
        </p:nvSpPr>
        <p:spPr>
          <a:xfrm>
            <a:off x="7544076" y="5279467"/>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93D87C0F-B048-68D4-A6D4-D662EAF69230}"/>
              </a:ext>
            </a:extLst>
          </p:cNvPr>
          <p:cNvSpPr txBox="1"/>
          <p:nvPr/>
        </p:nvSpPr>
        <p:spPr>
          <a:xfrm>
            <a:off x="10060944" y="3136612"/>
            <a:ext cx="1694429" cy="830997"/>
          </a:xfrm>
          <a:prstGeom prst="rect">
            <a:avLst/>
          </a:prstGeom>
          <a:noFill/>
        </p:spPr>
        <p:txBody>
          <a:bodyPr wrap="square" rtlCol="0">
            <a:spAutoFit/>
          </a:bodyPr>
          <a:lstStyle/>
          <a:p>
            <a:r>
              <a:rPr lang="en-US" sz="2400" dirty="0">
                <a:solidFill>
                  <a:srgbClr val="202124"/>
                </a:solidFill>
                <a:latin typeface="Times New Roman" panose="02020603050405020304" pitchFamily="18" charset="0"/>
                <a:cs typeface="Times New Roman" panose="02020603050405020304" pitchFamily="18" charset="0"/>
              </a:rPr>
              <a:t>LUMO of molecule A</a:t>
            </a:r>
            <a:r>
              <a:rPr lang="en-US" sz="2400" baseline="30000" dirty="0">
                <a:solidFill>
                  <a:srgbClr val="202124"/>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F88207DD-6B42-77CD-DB8E-D75757BBECE3}"/>
              </a:ext>
            </a:extLst>
          </p:cNvPr>
          <p:cNvSpPr/>
          <p:nvPr/>
        </p:nvSpPr>
        <p:spPr>
          <a:xfrm>
            <a:off x="3729623" y="4215747"/>
            <a:ext cx="423747" cy="423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A79FCAB-7044-76ED-C451-AA1FB09C17D4}"/>
              </a:ext>
            </a:extLst>
          </p:cNvPr>
          <p:cNvSpPr txBox="1"/>
          <p:nvPr/>
        </p:nvSpPr>
        <p:spPr>
          <a:xfrm>
            <a:off x="1315843" y="3428999"/>
            <a:ext cx="8846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Start E</a:t>
            </a:r>
          </a:p>
        </p:txBody>
      </p:sp>
      <p:grpSp>
        <p:nvGrpSpPr>
          <p:cNvPr id="39" name="Group 38">
            <a:extLst>
              <a:ext uri="{FF2B5EF4-FFF2-40B4-BE49-F238E27FC236}">
                <a16:creationId xmlns:a16="http://schemas.microsoft.com/office/drawing/2014/main" id="{010F237C-2C9B-406F-9AB4-4220009C9BBA}"/>
              </a:ext>
            </a:extLst>
          </p:cNvPr>
          <p:cNvGrpSpPr/>
          <p:nvPr/>
        </p:nvGrpSpPr>
        <p:grpSpPr>
          <a:xfrm>
            <a:off x="8781650" y="2862461"/>
            <a:ext cx="602166" cy="500558"/>
            <a:chOff x="9686070" y="1401783"/>
            <a:chExt cx="602166" cy="500558"/>
          </a:xfrm>
        </p:grpSpPr>
        <p:cxnSp>
          <p:nvCxnSpPr>
            <p:cNvPr id="15" name="Straight Connector 14">
              <a:extLst>
                <a:ext uri="{FF2B5EF4-FFF2-40B4-BE49-F238E27FC236}">
                  <a16:creationId xmlns:a16="http://schemas.microsoft.com/office/drawing/2014/main" id="{5F97700E-C7F6-0588-124F-D603925DC456}"/>
                </a:ext>
              </a:extLst>
            </p:cNvPr>
            <p:cNvCxnSpPr>
              <a:cxnSpLocks/>
            </p:cNvCxnSpPr>
            <p:nvPr/>
          </p:nvCxnSpPr>
          <p:spPr>
            <a:xfrm>
              <a:off x="9686070" y="1902341"/>
              <a:ext cx="602166" cy="0"/>
            </a:xfrm>
            <a:prstGeom prst="line">
              <a:avLst/>
            </a:prstGeom>
            <a:ln w="63500"/>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6C336167-0F12-6709-3657-1AA32903EBDF}"/>
                </a:ext>
              </a:extLst>
            </p:cNvPr>
            <p:cNvGrpSpPr/>
            <p:nvPr/>
          </p:nvGrpSpPr>
          <p:grpSpPr>
            <a:xfrm>
              <a:off x="9686070" y="1401783"/>
              <a:ext cx="111461" cy="472710"/>
              <a:chOff x="10740044" y="1638588"/>
              <a:chExt cx="111461" cy="472710"/>
            </a:xfrm>
          </p:grpSpPr>
          <p:cxnSp>
            <p:nvCxnSpPr>
              <p:cNvPr id="18" name="Straight Connector 17">
                <a:extLst>
                  <a:ext uri="{FF2B5EF4-FFF2-40B4-BE49-F238E27FC236}">
                    <a16:creationId xmlns:a16="http://schemas.microsoft.com/office/drawing/2014/main" id="{16A2E95D-8824-0263-D354-0314D9BE6EC2}"/>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2C12376-26D2-F783-9BFF-782094601F20}"/>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E6CF03D-23B0-4DFB-6C82-9507897F625A}"/>
                </a:ext>
              </a:extLst>
            </p:cNvPr>
            <p:cNvGrpSpPr/>
            <p:nvPr/>
          </p:nvGrpSpPr>
          <p:grpSpPr>
            <a:xfrm>
              <a:off x="9811029" y="1401783"/>
              <a:ext cx="111461" cy="472710"/>
              <a:chOff x="10740044" y="1638588"/>
              <a:chExt cx="111461" cy="472710"/>
            </a:xfrm>
          </p:grpSpPr>
          <p:cxnSp>
            <p:nvCxnSpPr>
              <p:cNvPr id="27" name="Straight Connector 26">
                <a:extLst>
                  <a:ext uri="{FF2B5EF4-FFF2-40B4-BE49-F238E27FC236}">
                    <a16:creationId xmlns:a16="http://schemas.microsoft.com/office/drawing/2014/main" id="{0A17DFD5-A404-EC90-8C2E-F2B7A0B17315}"/>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7EC7505-E890-5131-4717-D5574201A79B}"/>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5305078-8653-AD16-69B4-EA44E275BD15}"/>
                </a:ext>
              </a:extLst>
            </p:cNvPr>
            <p:cNvGrpSpPr/>
            <p:nvPr/>
          </p:nvGrpSpPr>
          <p:grpSpPr>
            <a:xfrm>
              <a:off x="9935987" y="1401783"/>
              <a:ext cx="111461" cy="472710"/>
              <a:chOff x="10740044" y="1638588"/>
              <a:chExt cx="111461" cy="472710"/>
            </a:xfrm>
          </p:grpSpPr>
          <p:cxnSp>
            <p:nvCxnSpPr>
              <p:cNvPr id="34" name="Straight Connector 33">
                <a:extLst>
                  <a:ext uri="{FF2B5EF4-FFF2-40B4-BE49-F238E27FC236}">
                    <a16:creationId xmlns:a16="http://schemas.microsoft.com/office/drawing/2014/main" id="{15A332D9-5395-8D77-1F6D-6A2DEA3B98E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607DC0D-F7E1-E76F-152C-2B716BE7DF8F}"/>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BB389A71-9BD0-9247-917E-0A4B68A18692}"/>
                </a:ext>
              </a:extLst>
            </p:cNvPr>
            <p:cNvGrpSpPr/>
            <p:nvPr/>
          </p:nvGrpSpPr>
          <p:grpSpPr>
            <a:xfrm>
              <a:off x="10060944" y="1401783"/>
              <a:ext cx="111461" cy="472710"/>
              <a:chOff x="10740044" y="1638588"/>
              <a:chExt cx="111461" cy="472710"/>
            </a:xfrm>
          </p:grpSpPr>
          <p:cxnSp>
            <p:nvCxnSpPr>
              <p:cNvPr id="37" name="Straight Connector 36">
                <a:extLst>
                  <a:ext uri="{FF2B5EF4-FFF2-40B4-BE49-F238E27FC236}">
                    <a16:creationId xmlns:a16="http://schemas.microsoft.com/office/drawing/2014/main" id="{60BD503F-179F-C7FE-853B-9CBA66595D3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4B3A57B-75B7-9C12-AC0C-4FE36EE37BE8}"/>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8" name="Straight Connector 27">
            <a:extLst>
              <a:ext uri="{FF2B5EF4-FFF2-40B4-BE49-F238E27FC236}">
                <a16:creationId xmlns:a16="http://schemas.microsoft.com/office/drawing/2014/main" id="{6F6D0C70-0042-4B15-4D98-BC0BB7CB434C}"/>
              </a:ext>
            </a:extLst>
          </p:cNvPr>
          <p:cNvCxnSpPr>
            <a:cxnSpLocks/>
          </p:cNvCxnSpPr>
          <p:nvPr/>
        </p:nvCxnSpPr>
        <p:spPr>
          <a:xfrm>
            <a:off x="9458778" y="3540141"/>
            <a:ext cx="602166" cy="0"/>
          </a:xfrm>
          <a:prstGeom prst="line">
            <a:avLst/>
          </a:prstGeom>
          <a:ln w="63500"/>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A7FEA5BE-69A5-00C1-636C-757A197AFD26}"/>
              </a:ext>
            </a:extLst>
          </p:cNvPr>
          <p:cNvCxnSpPr>
            <a:cxnSpLocks/>
          </p:cNvCxnSpPr>
          <p:nvPr/>
        </p:nvCxnSpPr>
        <p:spPr>
          <a:xfrm>
            <a:off x="9281082" y="3363019"/>
            <a:ext cx="306542" cy="189091"/>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99278126-1FB4-4259-9C0F-99ACD03522FF}"/>
              </a:ext>
            </a:extLst>
          </p:cNvPr>
          <p:cNvSpPr txBox="1"/>
          <p:nvPr/>
        </p:nvSpPr>
        <p:spPr>
          <a:xfrm>
            <a:off x="1691473" y="5117457"/>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 A</a:t>
            </a:r>
            <a:endParaRPr lang="en-US"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EF5DA3DC-55F3-92CC-2F63-956242908DB8}"/>
              </a:ext>
            </a:extLst>
          </p:cNvPr>
          <p:cNvSpPr txBox="1"/>
          <p:nvPr/>
        </p:nvSpPr>
        <p:spPr>
          <a:xfrm>
            <a:off x="4851133" y="1778691"/>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sym typeface="Wingdings" panose="05000000000000000000" pitchFamily="2" charset="2"/>
              </a:rPr>
              <a:t> 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B3BDAE-BE2D-9541-8E9C-46734C3FE827}"/>
              </a:ext>
            </a:extLst>
          </p:cNvPr>
          <p:cNvSpPr txBox="1"/>
          <p:nvPr/>
        </p:nvSpPr>
        <p:spPr>
          <a:xfrm>
            <a:off x="3722119" y="1353473"/>
            <a:ext cx="17530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Peak current</a:t>
            </a:r>
          </a:p>
        </p:txBody>
      </p:sp>
      <p:cxnSp>
        <p:nvCxnSpPr>
          <p:cNvPr id="4" name="Straight Arrow Connector 3">
            <a:extLst>
              <a:ext uri="{FF2B5EF4-FFF2-40B4-BE49-F238E27FC236}">
                <a16:creationId xmlns:a16="http://schemas.microsoft.com/office/drawing/2014/main" id="{7B356D4F-6AF1-AE4D-FF0D-63551B785CFB}"/>
              </a:ext>
            </a:extLst>
          </p:cNvPr>
          <p:cNvCxnSpPr>
            <a:cxnSpLocks/>
          </p:cNvCxnSpPr>
          <p:nvPr/>
        </p:nvCxnSpPr>
        <p:spPr>
          <a:xfrm flipH="1">
            <a:off x="3961294" y="4198440"/>
            <a:ext cx="620999" cy="229181"/>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28AFEE1-2408-2B64-046F-2ABA3D0C0D97}"/>
              </a:ext>
            </a:extLst>
          </p:cNvPr>
          <p:cNvCxnSpPr>
            <a:cxnSpLocks/>
          </p:cNvCxnSpPr>
          <p:nvPr/>
        </p:nvCxnSpPr>
        <p:spPr>
          <a:xfrm flipV="1">
            <a:off x="9704131" y="3033050"/>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83059A6-458B-22F2-932E-48A7134EBF57}"/>
              </a:ext>
            </a:extLst>
          </p:cNvPr>
          <p:cNvCxnSpPr/>
          <p:nvPr/>
        </p:nvCxnSpPr>
        <p:spPr>
          <a:xfrm flipH="1">
            <a:off x="9592670" y="3051312"/>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2C31116-B6B3-5462-B0AE-610C8456305C}"/>
              </a:ext>
            </a:extLst>
          </p:cNvPr>
          <p:cNvSpPr txBox="1"/>
          <p:nvPr/>
        </p:nvSpPr>
        <p:spPr>
          <a:xfrm>
            <a:off x="4401571" y="3493644"/>
            <a:ext cx="1694429" cy="1323439"/>
          </a:xfrm>
          <a:prstGeom prst="rect">
            <a:avLst/>
          </a:prstGeom>
          <a:noFill/>
        </p:spPr>
        <p:txBody>
          <a:bodyPr wrap="square" rtlCol="0">
            <a:spAutoFit/>
          </a:bodyPr>
          <a:lstStyle/>
          <a:p>
            <a:pPr algn="ctr"/>
            <a:r>
              <a:rPr lang="en-US" sz="1600" dirty="0">
                <a:solidFill>
                  <a:srgbClr val="202124"/>
                </a:solidFill>
                <a:latin typeface="Times New Roman" panose="02020603050405020304" pitchFamily="18" charset="0"/>
                <a:cs typeface="Times New Roman" panose="02020603050405020304" pitchFamily="18" charset="0"/>
              </a:rPr>
              <a:t>Steady current increase as A</a:t>
            </a:r>
            <a:r>
              <a:rPr lang="en-US" sz="1600" baseline="30000" dirty="0">
                <a:solidFill>
                  <a:srgbClr val="202124"/>
                </a:solidFill>
                <a:latin typeface="Times New Roman" panose="02020603050405020304" pitchFamily="18" charset="0"/>
                <a:cs typeface="Times New Roman" panose="02020603050405020304" pitchFamily="18" charset="0"/>
              </a:rPr>
              <a:t>+</a:t>
            </a:r>
            <a:r>
              <a:rPr lang="en-US" sz="1600" dirty="0">
                <a:solidFill>
                  <a:srgbClr val="202124"/>
                </a:solidFill>
                <a:latin typeface="Times New Roman" panose="02020603050405020304" pitchFamily="18" charset="0"/>
                <a:cs typeface="Times New Roman" panose="02020603050405020304" pitchFamily="18" charset="0"/>
              </a:rPr>
              <a:t> diffuses to electrode and is reduced </a:t>
            </a:r>
            <a:endParaRPr lang="en-US" sz="1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AB54719-DA74-51A8-9524-0C7158A25EF2}"/>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57319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15A9-EEBC-6B91-3266-9499DD2DA562}"/>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CV Theory</a:t>
            </a:r>
          </a:p>
        </p:txBody>
      </p:sp>
      <p:pic>
        <p:nvPicPr>
          <p:cNvPr id="7" name="Picture 6">
            <a:extLst>
              <a:ext uri="{FF2B5EF4-FFF2-40B4-BE49-F238E27FC236}">
                <a16:creationId xmlns:a16="http://schemas.microsoft.com/office/drawing/2014/main" id="{FD19ACDB-5839-B9F5-18F9-13F59505063E}"/>
              </a:ext>
            </a:extLst>
          </p:cNvPr>
          <p:cNvPicPr>
            <a:picLocks noChangeAspect="1"/>
          </p:cNvPicPr>
          <p:nvPr/>
        </p:nvPicPr>
        <p:blipFill>
          <a:blip r:embed="rId2"/>
          <a:stretch>
            <a:fillRect/>
          </a:stretch>
        </p:blipFill>
        <p:spPr>
          <a:xfrm>
            <a:off x="-118273" y="727635"/>
            <a:ext cx="7252897" cy="6130365"/>
          </a:xfrm>
          <a:prstGeom prst="rect">
            <a:avLst/>
          </a:prstGeom>
        </p:spPr>
      </p:pic>
      <p:sp>
        <p:nvSpPr>
          <p:cNvPr id="17" name="Rectangle 16">
            <a:extLst>
              <a:ext uri="{FF2B5EF4-FFF2-40B4-BE49-F238E27FC236}">
                <a16:creationId xmlns:a16="http://schemas.microsoft.com/office/drawing/2014/main" id="{0001D7C9-B92E-9EB7-A898-883FB57246EB}"/>
              </a:ext>
            </a:extLst>
          </p:cNvPr>
          <p:cNvSpPr/>
          <p:nvPr/>
        </p:nvSpPr>
        <p:spPr>
          <a:xfrm>
            <a:off x="8356880" y="1335816"/>
            <a:ext cx="401443" cy="44976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ELECTRODE</a:t>
            </a:r>
          </a:p>
        </p:txBody>
      </p:sp>
      <p:sp>
        <p:nvSpPr>
          <p:cNvPr id="19" name="TextBox 18">
            <a:extLst>
              <a:ext uri="{FF2B5EF4-FFF2-40B4-BE49-F238E27FC236}">
                <a16:creationId xmlns:a16="http://schemas.microsoft.com/office/drawing/2014/main" id="{6E5E32E3-78E6-D573-45A8-8680C6CD94FA}"/>
              </a:ext>
            </a:extLst>
          </p:cNvPr>
          <p:cNvSpPr txBox="1"/>
          <p:nvPr/>
        </p:nvSpPr>
        <p:spPr>
          <a:xfrm>
            <a:off x="9157076" y="554237"/>
            <a:ext cx="1694429" cy="461665"/>
          </a:xfrm>
          <a:prstGeom prst="rect">
            <a:avLst/>
          </a:prstGeom>
          <a:noFill/>
        </p:spPr>
        <p:txBody>
          <a:bodyPr wrap="square" rtlCol="0">
            <a:spAutoFit/>
          </a:bodyPr>
          <a:lstStyle/>
          <a:p>
            <a:r>
              <a:rPr lang="en-US" sz="2400" b="0" i="0" dirty="0">
                <a:solidFill>
                  <a:srgbClr val="202124"/>
                </a:solidFill>
                <a:effectLst/>
                <a:latin typeface="Times New Roman" panose="02020603050405020304" pitchFamily="18" charset="0"/>
                <a:cs typeface="Times New Roman" panose="02020603050405020304" pitchFamily="18" charset="0"/>
              </a:rPr>
              <a:t>∆G = -</a:t>
            </a:r>
            <a:r>
              <a:rPr lang="en-US" sz="2400" b="0" i="0" dirty="0" err="1">
                <a:solidFill>
                  <a:srgbClr val="202124"/>
                </a:solidFill>
                <a:effectLst/>
                <a:latin typeface="Times New Roman" panose="02020603050405020304" pitchFamily="18" charset="0"/>
                <a:cs typeface="Times New Roman" panose="02020603050405020304" pitchFamily="18" charset="0"/>
              </a:rPr>
              <a:t>nFE</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E136AD0-6CE3-0A78-F63D-C4EB4C62E797}"/>
              </a:ext>
            </a:extLst>
          </p:cNvPr>
          <p:cNvSpPr txBox="1"/>
          <p:nvPr/>
        </p:nvSpPr>
        <p:spPr>
          <a:xfrm>
            <a:off x="7545030" y="3136612"/>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a:t>
            </a:r>
          </a:p>
        </p:txBody>
      </p:sp>
      <p:cxnSp>
        <p:nvCxnSpPr>
          <p:cNvPr id="22" name="Straight Arrow Connector 21">
            <a:extLst>
              <a:ext uri="{FF2B5EF4-FFF2-40B4-BE49-F238E27FC236}">
                <a16:creationId xmlns:a16="http://schemas.microsoft.com/office/drawing/2014/main" id="{F9FAA5F3-E371-7403-DF3D-AA0652016D4E}"/>
              </a:ext>
            </a:extLst>
          </p:cNvPr>
          <p:cNvCxnSpPr/>
          <p:nvPr/>
        </p:nvCxnSpPr>
        <p:spPr>
          <a:xfrm flipV="1">
            <a:off x="8108678" y="1335816"/>
            <a:ext cx="0" cy="4497659"/>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59EB6D7-C313-5D2D-BE23-081F23E0124E}"/>
              </a:ext>
            </a:extLst>
          </p:cNvPr>
          <p:cNvSpPr txBox="1"/>
          <p:nvPr/>
        </p:nvSpPr>
        <p:spPr>
          <a:xfrm>
            <a:off x="7547454" y="1138030"/>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BB89D85C-45E5-CD72-F926-246D405DD304}"/>
              </a:ext>
            </a:extLst>
          </p:cNvPr>
          <p:cNvSpPr txBox="1"/>
          <p:nvPr/>
        </p:nvSpPr>
        <p:spPr>
          <a:xfrm>
            <a:off x="7544076" y="5279467"/>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93D87C0F-B048-68D4-A6D4-D662EAF69230}"/>
              </a:ext>
            </a:extLst>
          </p:cNvPr>
          <p:cNvSpPr txBox="1"/>
          <p:nvPr/>
        </p:nvSpPr>
        <p:spPr>
          <a:xfrm>
            <a:off x="10060944" y="3136612"/>
            <a:ext cx="1694429" cy="830997"/>
          </a:xfrm>
          <a:prstGeom prst="rect">
            <a:avLst/>
          </a:prstGeom>
          <a:noFill/>
        </p:spPr>
        <p:txBody>
          <a:bodyPr wrap="square" rtlCol="0">
            <a:spAutoFit/>
          </a:bodyPr>
          <a:lstStyle/>
          <a:p>
            <a:r>
              <a:rPr lang="en-US" sz="2400" dirty="0">
                <a:solidFill>
                  <a:srgbClr val="202124"/>
                </a:solidFill>
                <a:latin typeface="Times New Roman" panose="02020603050405020304" pitchFamily="18" charset="0"/>
                <a:cs typeface="Times New Roman" panose="02020603050405020304" pitchFamily="18" charset="0"/>
              </a:rPr>
              <a:t>LUMO of molecule A</a:t>
            </a:r>
            <a:r>
              <a:rPr lang="en-US" sz="2400" baseline="30000" dirty="0">
                <a:solidFill>
                  <a:srgbClr val="202124"/>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F88207DD-6B42-77CD-DB8E-D75757BBECE3}"/>
              </a:ext>
            </a:extLst>
          </p:cNvPr>
          <p:cNvSpPr/>
          <p:nvPr/>
        </p:nvSpPr>
        <p:spPr>
          <a:xfrm>
            <a:off x="3449256" y="4956658"/>
            <a:ext cx="423747" cy="423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A79FCAB-7044-76ED-C451-AA1FB09C17D4}"/>
              </a:ext>
            </a:extLst>
          </p:cNvPr>
          <p:cNvSpPr txBox="1"/>
          <p:nvPr/>
        </p:nvSpPr>
        <p:spPr>
          <a:xfrm>
            <a:off x="1315843" y="3428999"/>
            <a:ext cx="8846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Start E</a:t>
            </a:r>
          </a:p>
        </p:txBody>
      </p:sp>
      <p:grpSp>
        <p:nvGrpSpPr>
          <p:cNvPr id="39" name="Group 38">
            <a:extLst>
              <a:ext uri="{FF2B5EF4-FFF2-40B4-BE49-F238E27FC236}">
                <a16:creationId xmlns:a16="http://schemas.microsoft.com/office/drawing/2014/main" id="{010F237C-2C9B-406F-9AB4-4220009C9BBA}"/>
              </a:ext>
            </a:extLst>
          </p:cNvPr>
          <p:cNvGrpSpPr/>
          <p:nvPr/>
        </p:nvGrpSpPr>
        <p:grpSpPr>
          <a:xfrm>
            <a:off x="8781650" y="2731833"/>
            <a:ext cx="602166" cy="500558"/>
            <a:chOff x="9686070" y="1401783"/>
            <a:chExt cx="602166" cy="500558"/>
          </a:xfrm>
        </p:grpSpPr>
        <p:cxnSp>
          <p:nvCxnSpPr>
            <p:cNvPr id="15" name="Straight Connector 14">
              <a:extLst>
                <a:ext uri="{FF2B5EF4-FFF2-40B4-BE49-F238E27FC236}">
                  <a16:creationId xmlns:a16="http://schemas.microsoft.com/office/drawing/2014/main" id="{5F97700E-C7F6-0588-124F-D603925DC456}"/>
                </a:ext>
              </a:extLst>
            </p:cNvPr>
            <p:cNvCxnSpPr>
              <a:cxnSpLocks/>
            </p:cNvCxnSpPr>
            <p:nvPr/>
          </p:nvCxnSpPr>
          <p:spPr>
            <a:xfrm>
              <a:off x="9686070" y="1902341"/>
              <a:ext cx="602166" cy="0"/>
            </a:xfrm>
            <a:prstGeom prst="line">
              <a:avLst/>
            </a:prstGeom>
            <a:ln w="63500"/>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6C336167-0F12-6709-3657-1AA32903EBDF}"/>
                </a:ext>
              </a:extLst>
            </p:cNvPr>
            <p:cNvGrpSpPr/>
            <p:nvPr/>
          </p:nvGrpSpPr>
          <p:grpSpPr>
            <a:xfrm>
              <a:off x="9686070" y="1401783"/>
              <a:ext cx="111461" cy="472710"/>
              <a:chOff x="10740044" y="1638588"/>
              <a:chExt cx="111461" cy="472710"/>
            </a:xfrm>
          </p:grpSpPr>
          <p:cxnSp>
            <p:nvCxnSpPr>
              <p:cNvPr id="18" name="Straight Connector 17">
                <a:extLst>
                  <a:ext uri="{FF2B5EF4-FFF2-40B4-BE49-F238E27FC236}">
                    <a16:creationId xmlns:a16="http://schemas.microsoft.com/office/drawing/2014/main" id="{16A2E95D-8824-0263-D354-0314D9BE6EC2}"/>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2C12376-26D2-F783-9BFF-782094601F20}"/>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E6CF03D-23B0-4DFB-6C82-9507897F625A}"/>
                </a:ext>
              </a:extLst>
            </p:cNvPr>
            <p:cNvGrpSpPr/>
            <p:nvPr/>
          </p:nvGrpSpPr>
          <p:grpSpPr>
            <a:xfrm>
              <a:off x="9811029" y="1401783"/>
              <a:ext cx="111461" cy="472710"/>
              <a:chOff x="10740044" y="1638588"/>
              <a:chExt cx="111461" cy="472710"/>
            </a:xfrm>
          </p:grpSpPr>
          <p:cxnSp>
            <p:nvCxnSpPr>
              <p:cNvPr id="27" name="Straight Connector 26">
                <a:extLst>
                  <a:ext uri="{FF2B5EF4-FFF2-40B4-BE49-F238E27FC236}">
                    <a16:creationId xmlns:a16="http://schemas.microsoft.com/office/drawing/2014/main" id="{0A17DFD5-A404-EC90-8C2E-F2B7A0B17315}"/>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7EC7505-E890-5131-4717-D5574201A79B}"/>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5305078-8653-AD16-69B4-EA44E275BD15}"/>
                </a:ext>
              </a:extLst>
            </p:cNvPr>
            <p:cNvGrpSpPr/>
            <p:nvPr/>
          </p:nvGrpSpPr>
          <p:grpSpPr>
            <a:xfrm>
              <a:off x="9935987" y="1401783"/>
              <a:ext cx="111461" cy="472710"/>
              <a:chOff x="10740044" y="1638588"/>
              <a:chExt cx="111461" cy="472710"/>
            </a:xfrm>
          </p:grpSpPr>
          <p:cxnSp>
            <p:nvCxnSpPr>
              <p:cNvPr id="34" name="Straight Connector 33">
                <a:extLst>
                  <a:ext uri="{FF2B5EF4-FFF2-40B4-BE49-F238E27FC236}">
                    <a16:creationId xmlns:a16="http://schemas.microsoft.com/office/drawing/2014/main" id="{15A332D9-5395-8D77-1F6D-6A2DEA3B98E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607DC0D-F7E1-E76F-152C-2B716BE7DF8F}"/>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BB389A71-9BD0-9247-917E-0A4B68A18692}"/>
                </a:ext>
              </a:extLst>
            </p:cNvPr>
            <p:cNvGrpSpPr/>
            <p:nvPr/>
          </p:nvGrpSpPr>
          <p:grpSpPr>
            <a:xfrm>
              <a:off x="10060944" y="1401783"/>
              <a:ext cx="111461" cy="472710"/>
              <a:chOff x="10740044" y="1638588"/>
              <a:chExt cx="111461" cy="472710"/>
            </a:xfrm>
          </p:grpSpPr>
          <p:cxnSp>
            <p:nvCxnSpPr>
              <p:cNvPr id="37" name="Straight Connector 36">
                <a:extLst>
                  <a:ext uri="{FF2B5EF4-FFF2-40B4-BE49-F238E27FC236}">
                    <a16:creationId xmlns:a16="http://schemas.microsoft.com/office/drawing/2014/main" id="{60BD503F-179F-C7FE-853B-9CBA66595D3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4B3A57B-75B7-9C12-AC0C-4FE36EE37BE8}"/>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8" name="Straight Connector 27">
            <a:extLst>
              <a:ext uri="{FF2B5EF4-FFF2-40B4-BE49-F238E27FC236}">
                <a16:creationId xmlns:a16="http://schemas.microsoft.com/office/drawing/2014/main" id="{6F6D0C70-0042-4B15-4D98-BC0BB7CB434C}"/>
              </a:ext>
            </a:extLst>
          </p:cNvPr>
          <p:cNvCxnSpPr>
            <a:cxnSpLocks/>
          </p:cNvCxnSpPr>
          <p:nvPr/>
        </p:nvCxnSpPr>
        <p:spPr>
          <a:xfrm>
            <a:off x="9458778" y="3540141"/>
            <a:ext cx="602166" cy="0"/>
          </a:xfrm>
          <a:prstGeom prst="line">
            <a:avLst/>
          </a:prstGeom>
          <a:ln w="63500"/>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A7FEA5BE-69A5-00C1-636C-757A197AFD26}"/>
              </a:ext>
            </a:extLst>
          </p:cNvPr>
          <p:cNvCxnSpPr>
            <a:cxnSpLocks/>
          </p:cNvCxnSpPr>
          <p:nvPr/>
        </p:nvCxnSpPr>
        <p:spPr>
          <a:xfrm>
            <a:off x="9322755" y="3232391"/>
            <a:ext cx="264869" cy="319719"/>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99278126-1FB4-4259-9C0F-99ACD03522FF}"/>
              </a:ext>
            </a:extLst>
          </p:cNvPr>
          <p:cNvSpPr txBox="1"/>
          <p:nvPr/>
        </p:nvSpPr>
        <p:spPr>
          <a:xfrm>
            <a:off x="1691473" y="5117457"/>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 A</a:t>
            </a:r>
            <a:endParaRPr lang="en-US"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EF5DA3DC-55F3-92CC-2F63-956242908DB8}"/>
              </a:ext>
            </a:extLst>
          </p:cNvPr>
          <p:cNvSpPr txBox="1"/>
          <p:nvPr/>
        </p:nvSpPr>
        <p:spPr>
          <a:xfrm>
            <a:off x="4851133" y="1778691"/>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sym typeface="Wingdings" panose="05000000000000000000" pitchFamily="2" charset="2"/>
              </a:rPr>
              <a:t> 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B3BDAE-BE2D-9541-8E9C-46734C3FE827}"/>
              </a:ext>
            </a:extLst>
          </p:cNvPr>
          <p:cNvSpPr txBox="1"/>
          <p:nvPr/>
        </p:nvSpPr>
        <p:spPr>
          <a:xfrm>
            <a:off x="3722119" y="1353473"/>
            <a:ext cx="17530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Peak current</a:t>
            </a:r>
          </a:p>
        </p:txBody>
      </p:sp>
      <p:cxnSp>
        <p:nvCxnSpPr>
          <p:cNvPr id="4" name="Straight Arrow Connector 3">
            <a:extLst>
              <a:ext uri="{FF2B5EF4-FFF2-40B4-BE49-F238E27FC236}">
                <a16:creationId xmlns:a16="http://schemas.microsoft.com/office/drawing/2014/main" id="{7B356D4F-6AF1-AE4D-FF0D-63551B785CFB}"/>
              </a:ext>
            </a:extLst>
          </p:cNvPr>
          <p:cNvCxnSpPr>
            <a:cxnSpLocks/>
          </p:cNvCxnSpPr>
          <p:nvPr/>
        </p:nvCxnSpPr>
        <p:spPr>
          <a:xfrm flipH="1">
            <a:off x="3594884" y="4551374"/>
            <a:ext cx="757110" cy="680673"/>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28AFEE1-2408-2B64-046F-2ABA3D0C0D97}"/>
              </a:ext>
            </a:extLst>
          </p:cNvPr>
          <p:cNvCxnSpPr>
            <a:cxnSpLocks/>
          </p:cNvCxnSpPr>
          <p:nvPr/>
        </p:nvCxnSpPr>
        <p:spPr>
          <a:xfrm flipV="1">
            <a:off x="9704131" y="3033050"/>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83059A6-458B-22F2-932E-48A7134EBF57}"/>
              </a:ext>
            </a:extLst>
          </p:cNvPr>
          <p:cNvCxnSpPr/>
          <p:nvPr/>
        </p:nvCxnSpPr>
        <p:spPr>
          <a:xfrm flipH="1">
            <a:off x="9592670" y="3051312"/>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71530DB-A1CB-8454-9D57-80F881B52D1B}"/>
              </a:ext>
            </a:extLst>
          </p:cNvPr>
          <p:cNvSpPr txBox="1"/>
          <p:nvPr/>
        </p:nvSpPr>
        <p:spPr>
          <a:xfrm>
            <a:off x="3028871" y="5251506"/>
            <a:ext cx="17530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Peak current</a:t>
            </a:r>
          </a:p>
        </p:txBody>
      </p:sp>
      <p:sp>
        <p:nvSpPr>
          <p:cNvPr id="9" name="TextBox 8">
            <a:extLst>
              <a:ext uri="{FF2B5EF4-FFF2-40B4-BE49-F238E27FC236}">
                <a16:creationId xmlns:a16="http://schemas.microsoft.com/office/drawing/2014/main" id="{CD96BA2B-CCF4-6A92-8221-63809562E8C0}"/>
              </a:ext>
            </a:extLst>
          </p:cNvPr>
          <p:cNvSpPr txBox="1"/>
          <p:nvPr/>
        </p:nvSpPr>
        <p:spPr>
          <a:xfrm>
            <a:off x="4225658" y="3435624"/>
            <a:ext cx="1694429" cy="1815882"/>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Peak current is reached as there is depletion of surface [A</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and max mass transfer rate is reached. A</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begins to diffuse in from the bulk solution now.</a:t>
            </a:r>
          </a:p>
        </p:txBody>
      </p:sp>
      <p:sp>
        <p:nvSpPr>
          <p:cNvPr id="5" name="TextBox 4">
            <a:extLst>
              <a:ext uri="{FF2B5EF4-FFF2-40B4-BE49-F238E27FC236}">
                <a16:creationId xmlns:a16="http://schemas.microsoft.com/office/drawing/2014/main" id="{0F46641A-AB56-CD47-AF29-13F89BFE5621}"/>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719961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15A9-EEBC-6B91-3266-9499DD2DA562}"/>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CV Theory</a:t>
            </a:r>
          </a:p>
        </p:txBody>
      </p:sp>
      <p:pic>
        <p:nvPicPr>
          <p:cNvPr id="7" name="Picture 6">
            <a:extLst>
              <a:ext uri="{FF2B5EF4-FFF2-40B4-BE49-F238E27FC236}">
                <a16:creationId xmlns:a16="http://schemas.microsoft.com/office/drawing/2014/main" id="{FD19ACDB-5839-B9F5-18F9-13F59505063E}"/>
              </a:ext>
            </a:extLst>
          </p:cNvPr>
          <p:cNvPicPr>
            <a:picLocks noChangeAspect="1"/>
          </p:cNvPicPr>
          <p:nvPr/>
        </p:nvPicPr>
        <p:blipFill>
          <a:blip r:embed="rId2"/>
          <a:stretch>
            <a:fillRect/>
          </a:stretch>
        </p:blipFill>
        <p:spPr>
          <a:xfrm>
            <a:off x="-166399" y="727635"/>
            <a:ext cx="7252897" cy="6130365"/>
          </a:xfrm>
          <a:prstGeom prst="rect">
            <a:avLst/>
          </a:prstGeom>
        </p:spPr>
      </p:pic>
      <p:sp>
        <p:nvSpPr>
          <p:cNvPr id="17" name="Rectangle 16">
            <a:extLst>
              <a:ext uri="{FF2B5EF4-FFF2-40B4-BE49-F238E27FC236}">
                <a16:creationId xmlns:a16="http://schemas.microsoft.com/office/drawing/2014/main" id="{0001D7C9-B92E-9EB7-A898-883FB57246EB}"/>
              </a:ext>
            </a:extLst>
          </p:cNvPr>
          <p:cNvSpPr/>
          <p:nvPr/>
        </p:nvSpPr>
        <p:spPr>
          <a:xfrm>
            <a:off x="8356880" y="1335816"/>
            <a:ext cx="401443" cy="44976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ELECTRODE</a:t>
            </a:r>
          </a:p>
        </p:txBody>
      </p:sp>
      <p:sp>
        <p:nvSpPr>
          <p:cNvPr id="19" name="TextBox 18">
            <a:extLst>
              <a:ext uri="{FF2B5EF4-FFF2-40B4-BE49-F238E27FC236}">
                <a16:creationId xmlns:a16="http://schemas.microsoft.com/office/drawing/2014/main" id="{6E5E32E3-78E6-D573-45A8-8680C6CD94FA}"/>
              </a:ext>
            </a:extLst>
          </p:cNvPr>
          <p:cNvSpPr txBox="1"/>
          <p:nvPr/>
        </p:nvSpPr>
        <p:spPr>
          <a:xfrm>
            <a:off x="9157076" y="554237"/>
            <a:ext cx="1694429" cy="461665"/>
          </a:xfrm>
          <a:prstGeom prst="rect">
            <a:avLst/>
          </a:prstGeom>
          <a:noFill/>
        </p:spPr>
        <p:txBody>
          <a:bodyPr wrap="square" rtlCol="0">
            <a:spAutoFit/>
          </a:bodyPr>
          <a:lstStyle/>
          <a:p>
            <a:r>
              <a:rPr lang="en-US" sz="2400" b="0" i="0" dirty="0">
                <a:solidFill>
                  <a:srgbClr val="202124"/>
                </a:solidFill>
                <a:effectLst/>
                <a:latin typeface="Times New Roman" panose="02020603050405020304" pitchFamily="18" charset="0"/>
                <a:cs typeface="Times New Roman" panose="02020603050405020304" pitchFamily="18" charset="0"/>
              </a:rPr>
              <a:t>∆G = -</a:t>
            </a:r>
            <a:r>
              <a:rPr lang="en-US" sz="2400" b="0" i="0" dirty="0" err="1">
                <a:solidFill>
                  <a:srgbClr val="202124"/>
                </a:solidFill>
                <a:effectLst/>
                <a:latin typeface="Times New Roman" panose="02020603050405020304" pitchFamily="18" charset="0"/>
                <a:cs typeface="Times New Roman" panose="02020603050405020304" pitchFamily="18" charset="0"/>
              </a:rPr>
              <a:t>nFE</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E136AD0-6CE3-0A78-F63D-C4EB4C62E797}"/>
              </a:ext>
            </a:extLst>
          </p:cNvPr>
          <p:cNvSpPr txBox="1"/>
          <p:nvPr/>
        </p:nvSpPr>
        <p:spPr>
          <a:xfrm>
            <a:off x="7545030" y="3136612"/>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a:t>
            </a:r>
          </a:p>
        </p:txBody>
      </p:sp>
      <p:cxnSp>
        <p:nvCxnSpPr>
          <p:cNvPr id="22" name="Straight Arrow Connector 21">
            <a:extLst>
              <a:ext uri="{FF2B5EF4-FFF2-40B4-BE49-F238E27FC236}">
                <a16:creationId xmlns:a16="http://schemas.microsoft.com/office/drawing/2014/main" id="{F9FAA5F3-E371-7403-DF3D-AA0652016D4E}"/>
              </a:ext>
            </a:extLst>
          </p:cNvPr>
          <p:cNvCxnSpPr/>
          <p:nvPr/>
        </p:nvCxnSpPr>
        <p:spPr>
          <a:xfrm flipV="1">
            <a:off x="8108678" y="1335816"/>
            <a:ext cx="0" cy="4497659"/>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59EB6D7-C313-5D2D-BE23-081F23E0124E}"/>
              </a:ext>
            </a:extLst>
          </p:cNvPr>
          <p:cNvSpPr txBox="1"/>
          <p:nvPr/>
        </p:nvSpPr>
        <p:spPr>
          <a:xfrm>
            <a:off x="7547454" y="1138030"/>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BB89D85C-45E5-CD72-F926-246D405DD304}"/>
              </a:ext>
            </a:extLst>
          </p:cNvPr>
          <p:cNvSpPr txBox="1"/>
          <p:nvPr/>
        </p:nvSpPr>
        <p:spPr>
          <a:xfrm>
            <a:off x="7544076" y="5279467"/>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93D87C0F-B048-68D4-A6D4-D662EAF69230}"/>
              </a:ext>
            </a:extLst>
          </p:cNvPr>
          <p:cNvSpPr txBox="1"/>
          <p:nvPr/>
        </p:nvSpPr>
        <p:spPr>
          <a:xfrm>
            <a:off x="10060944" y="3136612"/>
            <a:ext cx="1694429" cy="830997"/>
          </a:xfrm>
          <a:prstGeom prst="rect">
            <a:avLst/>
          </a:prstGeom>
          <a:noFill/>
        </p:spPr>
        <p:txBody>
          <a:bodyPr wrap="square" rtlCol="0">
            <a:spAutoFit/>
          </a:bodyPr>
          <a:lstStyle/>
          <a:p>
            <a:r>
              <a:rPr lang="en-US" sz="2400" dirty="0">
                <a:solidFill>
                  <a:srgbClr val="202124"/>
                </a:solidFill>
                <a:latin typeface="Times New Roman" panose="02020603050405020304" pitchFamily="18" charset="0"/>
                <a:cs typeface="Times New Roman" panose="02020603050405020304" pitchFamily="18" charset="0"/>
              </a:rPr>
              <a:t>LUMO of molecule A</a:t>
            </a:r>
            <a:r>
              <a:rPr lang="en-US" sz="2400" baseline="30000" dirty="0">
                <a:solidFill>
                  <a:srgbClr val="202124"/>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F88207DD-6B42-77CD-DB8E-D75757BBECE3}"/>
              </a:ext>
            </a:extLst>
          </p:cNvPr>
          <p:cNvSpPr/>
          <p:nvPr/>
        </p:nvSpPr>
        <p:spPr>
          <a:xfrm>
            <a:off x="3117940" y="4559661"/>
            <a:ext cx="423747" cy="423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A79FCAB-7044-76ED-C451-AA1FB09C17D4}"/>
              </a:ext>
            </a:extLst>
          </p:cNvPr>
          <p:cNvSpPr txBox="1"/>
          <p:nvPr/>
        </p:nvSpPr>
        <p:spPr>
          <a:xfrm>
            <a:off x="1315843" y="3428999"/>
            <a:ext cx="8846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Start E</a:t>
            </a:r>
          </a:p>
        </p:txBody>
      </p:sp>
      <p:grpSp>
        <p:nvGrpSpPr>
          <p:cNvPr id="39" name="Group 38">
            <a:extLst>
              <a:ext uri="{FF2B5EF4-FFF2-40B4-BE49-F238E27FC236}">
                <a16:creationId xmlns:a16="http://schemas.microsoft.com/office/drawing/2014/main" id="{010F237C-2C9B-406F-9AB4-4220009C9BBA}"/>
              </a:ext>
            </a:extLst>
          </p:cNvPr>
          <p:cNvGrpSpPr/>
          <p:nvPr/>
        </p:nvGrpSpPr>
        <p:grpSpPr>
          <a:xfrm>
            <a:off x="8781650" y="2635586"/>
            <a:ext cx="602166" cy="500558"/>
            <a:chOff x="9686070" y="1401783"/>
            <a:chExt cx="602166" cy="500558"/>
          </a:xfrm>
        </p:grpSpPr>
        <p:cxnSp>
          <p:nvCxnSpPr>
            <p:cNvPr id="15" name="Straight Connector 14">
              <a:extLst>
                <a:ext uri="{FF2B5EF4-FFF2-40B4-BE49-F238E27FC236}">
                  <a16:creationId xmlns:a16="http://schemas.microsoft.com/office/drawing/2014/main" id="{5F97700E-C7F6-0588-124F-D603925DC456}"/>
                </a:ext>
              </a:extLst>
            </p:cNvPr>
            <p:cNvCxnSpPr>
              <a:cxnSpLocks/>
            </p:cNvCxnSpPr>
            <p:nvPr/>
          </p:nvCxnSpPr>
          <p:spPr>
            <a:xfrm>
              <a:off x="9686070" y="1902341"/>
              <a:ext cx="602166" cy="0"/>
            </a:xfrm>
            <a:prstGeom prst="line">
              <a:avLst/>
            </a:prstGeom>
            <a:ln w="63500"/>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6C336167-0F12-6709-3657-1AA32903EBDF}"/>
                </a:ext>
              </a:extLst>
            </p:cNvPr>
            <p:cNvGrpSpPr/>
            <p:nvPr/>
          </p:nvGrpSpPr>
          <p:grpSpPr>
            <a:xfrm>
              <a:off x="9686070" y="1401783"/>
              <a:ext cx="111461" cy="472710"/>
              <a:chOff x="10740044" y="1638588"/>
              <a:chExt cx="111461" cy="472710"/>
            </a:xfrm>
          </p:grpSpPr>
          <p:cxnSp>
            <p:nvCxnSpPr>
              <p:cNvPr id="18" name="Straight Connector 17">
                <a:extLst>
                  <a:ext uri="{FF2B5EF4-FFF2-40B4-BE49-F238E27FC236}">
                    <a16:creationId xmlns:a16="http://schemas.microsoft.com/office/drawing/2014/main" id="{16A2E95D-8824-0263-D354-0314D9BE6EC2}"/>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2C12376-26D2-F783-9BFF-782094601F20}"/>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E6CF03D-23B0-4DFB-6C82-9507897F625A}"/>
                </a:ext>
              </a:extLst>
            </p:cNvPr>
            <p:cNvGrpSpPr/>
            <p:nvPr/>
          </p:nvGrpSpPr>
          <p:grpSpPr>
            <a:xfrm>
              <a:off x="9811029" y="1401783"/>
              <a:ext cx="111461" cy="472710"/>
              <a:chOff x="10740044" y="1638588"/>
              <a:chExt cx="111461" cy="472710"/>
            </a:xfrm>
          </p:grpSpPr>
          <p:cxnSp>
            <p:nvCxnSpPr>
              <p:cNvPr id="27" name="Straight Connector 26">
                <a:extLst>
                  <a:ext uri="{FF2B5EF4-FFF2-40B4-BE49-F238E27FC236}">
                    <a16:creationId xmlns:a16="http://schemas.microsoft.com/office/drawing/2014/main" id="{0A17DFD5-A404-EC90-8C2E-F2B7A0B17315}"/>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7EC7505-E890-5131-4717-D5574201A79B}"/>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5305078-8653-AD16-69B4-EA44E275BD15}"/>
                </a:ext>
              </a:extLst>
            </p:cNvPr>
            <p:cNvGrpSpPr/>
            <p:nvPr/>
          </p:nvGrpSpPr>
          <p:grpSpPr>
            <a:xfrm>
              <a:off x="9935987" y="1401783"/>
              <a:ext cx="111461" cy="472710"/>
              <a:chOff x="10740044" y="1638588"/>
              <a:chExt cx="111461" cy="472710"/>
            </a:xfrm>
          </p:grpSpPr>
          <p:cxnSp>
            <p:nvCxnSpPr>
              <p:cNvPr id="34" name="Straight Connector 33">
                <a:extLst>
                  <a:ext uri="{FF2B5EF4-FFF2-40B4-BE49-F238E27FC236}">
                    <a16:creationId xmlns:a16="http://schemas.microsoft.com/office/drawing/2014/main" id="{15A332D9-5395-8D77-1F6D-6A2DEA3B98E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607DC0D-F7E1-E76F-152C-2B716BE7DF8F}"/>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BB389A71-9BD0-9247-917E-0A4B68A18692}"/>
                </a:ext>
              </a:extLst>
            </p:cNvPr>
            <p:cNvGrpSpPr/>
            <p:nvPr/>
          </p:nvGrpSpPr>
          <p:grpSpPr>
            <a:xfrm>
              <a:off x="10060944" y="1401783"/>
              <a:ext cx="111461" cy="472710"/>
              <a:chOff x="10740044" y="1638588"/>
              <a:chExt cx="111461" cy="472710"/>
            </a:xfrm>
          </p:grpSpPr>
          <p:cxnSp>
            <p:nvCxnSpPr>
              <p:cNvPr id="37" name="Straight Connector 36">
                <a:extLst>
                  <a:ext uri="{FF2B5EF4-FFF2-40B4-BE49-F238E27FC236}">
                    <a16:creationId xmlns:a16="http://schemas.microsoft.com/office/drawing/2014/main" id="{60BD503F-179F-C7FE-853B-9CBA66595D3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4B3A57B-75B7-9C12-AC0C-4FE36EE37BE8}"/>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8" name="Straight Connector 27">
            <a:extLst>
              <a:ext uri="{FF2B5EF4-FFF2-40B4-BE49-F238E27FC236}">
                <a16:creationId xmlns:a16="http://schemas.microsoft.com/office/drawing/2014/main" id="{6F6D0C70-0042-4B15-4D98-BC0BB7CB434C}"/>
              </a:ext>
            </a:extLst>
          </p:cNvPr>
          <p:cNvCxnSpPr>
            <a:cxnSpLocks/>
          </p:cNvCxnSpPr>
          <p:nvPr/>
        </p:nvCxnSpPr>
        <p:spPr>
          <a:xfrm>
            <a:off x="9458778" y="3540141"/>
            <a:ext cx="602166" cy="0"/>
          </a:xfrm>
          <a:prstGeom prst="line">
            <a:avLst/>
          </a:prstGeom>
          <a:ln w="63500"/>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A7FEA5BE-69A5-00C1-636C-757A197AFD26}"/>
              </a:ext>
            </a:extLst>
          </p:cNvPr>
          <p:cNvCxnSpPr>
            <a:cxnSpLocks/>
          </p:cNvCxnSpPr>
          <p:nvPr/>
        </p:nvCxnSpPr>
        <p:spPr>
          <a:xfrm>
            <a:off x="9281082" y="3363019"/>
            <a:ext cx="306542" cy="189091"/>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99278126-1FB4-4259-9C0F-99ACD03522FF}"/>
              </a:ext>
            </a:extLst>
          </p:cNvPr>
          <p:cNvSpPr txBox="1"/>
          <p:nvPr/>
        </p:nvSpPr>
        <p:spPr>
          <a:xfrm>
            <a:off x="1691473" y="5117457"/>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 A</a:t>
            </a:r>
            <a:endParaRPr lang="en-US"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EF5DA3DC-55F3-92CC-2F63-956242908DB8}"/>
              </a:ext>
            </a:extLst>
          </p:cNvPr>
          <p:cNvSpPr txBox="1"/>
          <p:nvPr/>
        </p:nvSpPr>
        <p:spPr>
          <a:xfrm>
            <a:off x="4851133" y="1778691"/>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sym typeface="Wingdings" panose="05000000000000000000" pitchFamily="2" charset="2"/>
              </a:rPr>
              <a:t> 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B3BDAE-BE2D-9541-8E9C-46734C3FE827}"/>
              </a:ext>
            </a:extLst>
          </p:cNvPr>
          <p:cNvSpPr txBox="1"/>
          <p:nvPr/>
        </p:nvSpPr>
        <p:spPr>
          <a:xfrm>
            <a:off x="3722119" y="1353473"/>
            <a:ext cx="17530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Peak current</a:t>
            </a:r>
          </a:p>
        </p:txBody>
      </p:sp>
      <p:cxnSp>
        <p:nvCxnSpPr>
          <p:cNvPr id="4" name="Straight Arrow Connector 3">
            <a:extLst>
              <a:ext uri="{FF2B5EF4-FFF2-40B4-BE49-F238E27FC236}">
                <a16:creationId xmlns:a16="http://schemas.microsoft.com/office/drawing/2014/main" id="{7B356D4F-6AF1-AE4D-FF0D-63551B785CFB}"/>
              </a:ext>
            </a:extLst>
          </p:cNvPr>
          <p:cNvCxnSpPr>
            <a:cxnSpLocks/>
          </p:cNvCxnSpPr>
          <p:nvPr/>
        </p:nvCxnSpPr>
        <p:spPr>
          <a:xfrm flipH="1">
            <a:off x="3375717" y="4551374"/>
            <a:ext cx="976277" cy="206256"/>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28AFEE1-2408-2B64-046F-2ABA3D0C0D97}"/>
              </a:ext>
            </a:extLst>
          </p:cNvPr>
          <p:cNvCxnSpPr>
            <a:cxnSpLocks/>
          </p:cNvCxnSpPr>
          <p:nvPr/>
        </p:nvCxnSpPr>
        <p:spPr>
          <a:xfrm flipV="1">
            <a:off x="9704131" y="3033050"/>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83059A6-458B-22F2-932E-48A7134EBF57}"/>
              </a:ext>
            </a:extLst>
          </p:cNvPr>
          <p:cNvCxnSpPr/>
          <p:nvPr/>
        </p:nvCxnSpPr>
        <p:spPr>
          <a:xfrm flipH="1">
            <a:off x="9592670" y="3051312"/>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71530DB-A1CB-8454-9D57-80F881B52D1B}"/>
              </a:ext>
            </a:extLst>
          </p:cNvPr>
          <p:cNvSpPr txBox="1"/>
          <p:nvPr/>
        </p:nvSpPr>
        <p:spPr>
          <a:xfrm>
            <a:off x="3028871" y="5251506"/>
            <a:ext cx="17530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Peak current</a:t>
            </a:r>
          </a:p>
        </p:txBody>
      </p:sp>
      <p:sp>
        <p:nvSpPr>
          <p:cNvPr id="8" name="TextBox 7">
            <a:extLst>
              <a:ext uri="{FF2B5EF4-FFF2-40B4-BE49-F238E27FC236}">
                <a16:creationId xmlns:a16="http://schemas.microsoft.com/office/drawing/2014/main" id="{5805C302-0219-49A5-AE0F-70F02289692A}"/>
              </a:ext>
            </a:extLst>
          </p:cNvPr>
          <p:cNvSpPr txBox="1"/>
          <p:nvPr/>
        </p:nvSpPr>
        <p:spPr>
          <a:xfrm>
            <a:off x="4351994" y="3964402"/>
            <a:ext cx="2322157" cy="107721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Decline in current as depletion of surface [A</a:t>
            </a:r>
            <a:r>
              <a:rPr lang="en-US" sz="1600" baseline="300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sets in and the surface [A] increases</a:t>
            </a:r>
          </a:p>
        </p:txBody>
      </p:sp>
      <p:sp>
        <p:nvSpPr>
          <p:cNvPr id="5" name="TextBox 4">
            <a:extLst>
              <a:ext uri="{FF2B5EF4-FFF2-40B4-BE49-F238E27FC236}">
                <a16:creationId xmlns:a16="http://schemas.microsoft.com/office/drawing/2014/main" id="{F40755F6-4820-C9EB-3F59-EA99405360CB}"/>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52244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15A9-EEBC-6B91-3266-9499DD2DA562}"/>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CV Theory</a:t>
            </a:r>
          </a:p>
        </p:txBody>
      </p:sp>
      <p:pic>
        <p:nvPicPr>
          <p:cNvPr id="7" name="Picture 6">
            <a:extLst>
              <a:ext uri="{FF2B5EF4-FFF2-40B4-BE49-F238E27FC236}">
                <a16:creationId xmlns:a16="http://schemas.microsoft.com/office/drawing/2014/main" id="{FD19ACDB-5839-B9F5-18F9-13F59505063E}"/>
              </a:ext>
            </a:extLst>
          </p:cNvPr>
          <p:cNvPicPr>
            <a:picLocks noChangeAspect="1"/>
          </p:cNvPicPr>
          <p:nvPr/>
        </p:nvPicPr>
        <p:blipFill>
          <a:blip r:embed="rId2"/>
          <a:stretch>
            <a:fillRect/>
          </a:stretch>
        </p:blipFill>
        <p:spPr>
          <a:xfrm>
            <a:off x="-166399" y="727635"/>
            <a:ext cx="7252897" cy="6130365"/>
          </a:xfrm>
          <a:prstGeom prst="rect">
            <a:avLst/>
          </a:prstGeom>
        </p:spPr>
      </p:pic>
      <p:sp>
        <p:nvSpPr>
          <p:cNvPr id="17" name="Rectangle 16">
            <a:extLst>
              <a:ext uri="{FF2B5EF4-FFF2-40B4-BE49-F238E27FC236}">
                <a16:creationId xmlns:a16="http://schemas.microsoft.com/office/drawing/2014/main" id="{0001D7C9-B92E-9EB7-A898-883FB57246EB}"/>
              </a:ext>
            </a:extLst>
          </p:cNvPr>
          <p:cNvSpPr/>
          <p:nvPr/>
        </p:nvSpPr>
        <p:spPr>
          <a:xfrm>
            <a:off x="8356880" y="1335816"/>
            <a:ext cx="401443" cy="44976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ELECTRODE</a:t>
            </a:r>
          </a:p>
        </p:txBody>
      </p:sp>
      <p:sp>
        <p:nvSpPr>
          <p:cNvPr id="19" name="TextBox 18">
            <a:extLst>
              <a:ext uri="{FF2B5EF4-FFF2-40B4-BE49-F238E27FC236}">
                <a16:creationId xmlns:a16="http://schemas.microsoft.com/office/drawing/2014/main" id="{6E5E32E3-78E6-D573-45A8-8680C6CD94FA}"/>
              </a:ext>
            </a:extLst>
          </p:cNvPr>
          <p:cNvSpPr txBox="1"/>
          <p:nvPr/>
        </p:nvSpPr>
        <p:spPr>
          <a:xfrm>
            <a:off x="9157076" y="554237"/>
            <a:ext cx="1694429" cy="461665"/>
          </a:xfrm>
          <a:prstGeom prst="rect">
            <a:avLst/>
          </a:prstGeom>
          <a:noFill/>
        </p:spPr>
        <p:txBody>
          <a:bodyPr wrap="square" rtlCol="0">
            <a:spAutoFit/>
          </a:bodyPr>
          <a:lstStyle/>
          <a:p>
            <a:r>
              <a:rPr lang="en-US" sz="2400" b="0" i="0" dirty="0">
                <a:solidFill>
                  <a:srgbClr val="202124"/>
                </a:solidFill>
                <a:effectLst/>
                <a:latin typeface="Times New Roman" panose="02020603050405020304" pitchFamily="18" charset="0"/>
                <a:cs typeface="Times New Roman" panose="02020603050405020304" pitchFamily="18" charset="0"/>
              </a:rPr>
              <a:t>∆G = -</a:t>
            </a:r>
            <a:r>
              <a:rPr lang="en-US" sz="2400" b="0" i="0" dirty="0" err="1">
                <a:solidFill>
                  <a:srgbClr val="202124"/>
                </a:solidFill>
                <a:effectLst/>
                <a:latin typeface="Times New Roman" panose="02020603050405020304" pitchFamily="18" charset="0"/>
                <a:cs typeface="Times New Roman" panose="02020603050405020304" pitchFamily="18" charset="0"/>
              </a:rPr>
              <a:t>nFE</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E136AD0-6CE3-0A78-F63D-C4EB4C62E797}"/>
              </a:ext>
            </a:extLst>
          </p:cNvPr>
          <p:cNvSpPr txBox="1"/>
          <p:nvPr/>
        </p:nvSpPr>
        <p:spPr>
          <a:xfrm>
            <a:off x="7545030" y="3136612"/>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a:t>
            </a:r>
          </a:p>
        </p:txBody>
      </p:sp>
      <p:cxnSp>
        <p:nvCxnSpPr>
          <p:cNvPr id="22" name="Straight Arrow Connector 21">
            <a:extLst>
              <a:ext uri="{FF2B5EF4-FFF2-40B4-BE49-F238E27FC236}">
                <a16:creationId xmlns:a16="http://schemas.microsoft.com/office/drawing/2014/main" id="{F9FAA5F3-E371-7403-DF3D-AA0652016D4E}"/>
              </a:ext>
            </a:extLst>
          </p:cNvPr>
          <p:cNvCxnSpPr/>
          <p:nvPr/>
        </p:nvCxnSpPr>
        <p:spPr>
          <a:xfrm flipV="1">
            <a:off x="8108678" y="1335816"/>
            <a:ext cx="0" cy="4497659"/>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59EB6D7-C313-5D2D-BE23-081F23E0124E}"/>
              </a:ext>
            </a:extLst>
          </p:cNvPr>
          <p:cNvSpPr txBox="1"/>
          <p:nvPr/>
        </p:nvSpPr>
        <p:spPr>
          <a:xfrm>
            <a:off x="7547454" y="1138030"/>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BB89D85C-45E5-CD72-F926-246D405DD304}"/>
              </a:ext>
            </a:extLst>
          </p:cNvPr>
          <p:cNvSpPr txBox="1"/>
          <p:nvPr/>
        </p:nvSpPr>
        <p:spPr>
          <a:xfrm>
            <a:off x="7544076" y="5279467"/>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93D87C0F-B048-68D4-A6D4-D662EAF69230}"/>
              </a:ext>
            </a:extLst>
          </p:cNvPr>
          <p:cNvSpPr txBox="1"/>
          <p:nvPr/>
        </p:nvSpPr>
        <p:spPr>
          <a:xfrm>
            <a:off x="10060944" y="3136612"/>
            <a:ext cx="1694429" cy="830997"/>
          </a:xfrm>
          <a:prstGeom prst="rect">
            <a:avLst/>
          </a:prstGeom>
          <a:noFill/>
        </p:spPr>
        <p:txBody>
          <a:bodyPr wrap="square" rtlCol="0">
            <a:spAutoFit/>
          </a:bodyPr>
          <a:lstStyle/>
          <a:p>
            <a:r>
              <a:rPr lang="en-US" sz="2400" dirty="0">
                <a:solidFill>
                  <a:srgbClr val="202124"/>
                </a:solidFill>
                <a:latin typeface="Times New Roman" panose="02020603050405020304" pitchFamily="18" charset="0"/>
                <a:cs typeface="Times New Roman" panose="02020603050405020304" pitchFamily="18" charset="0"/>
              </a:rPr>
              <a:t>LUMO of molecule A</a:t>
            </a:r>
            <a:r>
              <a:rPr lang="en-US" sz="2400" baseline="30000" dirty="0">
                <a:solidFill>
                  <a:srgbClr val="202124"/>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F88207DD-6B42-77CD-DB8E-D75757BBECE3}"/>
              </a:ext>
            </a:extLst>
          </p:cNvPr>
          <p:cNvSpPr/>
          <p:nvPr/>
        </p:nvSpPr>
        <p:spPr>
          <a:xfrm>
            <a:off x="2448824" y="4025590"/>
            <a:ext cx="423747" cy="423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A79FCAB-7044-76ED-C451-AA1FB09C17D4}"/>
              </a:ext>
            </a:extLst>
          </p:cNvPr>
          <p:cNvSpPr txBox="1"/>
          <p:nvPr/>
        </p:nvSpPr>
        <p:spPr>
          <a:xfrm>
            <a:off x="1315843" y="3428999"/>
            <a:ext cx="8846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Start E</a:t>
            </a:r>
          </a:p>
        </p:txBody>
      </p:sp>
      <p:grpSp>
        <p:nvGrpSpPr>
          <p:cNvPr id="39" name="Group 38">
            <a:extLst>
              <a:ext uri="{FF2B5EF4-FFF2-40B4-BE49-F238E27FC236}">
                <a16:creationId xmlns:a16="http://schemas.microsoft.com/office/drawing/2014/main" id="{010F237C-2C9B-406F-9AB4-4220009C9BBA}"/>
              </a:ext>
            </a:extLst>
          </p:cNvPr>
          <p:cNvGrpSpPr/>
          <p:nvPr/>
        </p:nvGrpSpPr>
        <p:grpSpPr>
          <a:xfrm>
            <a:off x="8781650" y="2195574"/>
            <a:ext cx="602166" cy="500558"/>
            <a:chOff x="9686070" y="1401783"/>
            <a:chExt cx="602166" cy="500558"/>
          </a:xfrm>
        </p:grpSpPr>
        <p:cxnSp>
          <p:nvCxnSpPr>
            <p:cNvPr id="15" name="Straight Connector 14">
              <a:extLst>
                <a:ext uri="{FF2B5EF4-FFF2-40B4-BE49-F238E27FC236}">
                  <a16:creationId xmlns:a16="http://schemas.microsoft.com/office/drawing/2014/main" id="{5F97700E-C7F6-0588-124F-D603925DC456}"/>
                </a:ext>
              </a:extLst>
            </p:cNvPr>
            <p:cNvCxnSpPr>
              <a:cxnSpLocks/>
            </p:cNvCxnSpPr>
            <p:nvPr/>
          </p:nvCxnSpPr>
          <p:spPr>
            <a:xfrm>
              <a:off x="9686070" y="1902341"/>
              <a:ext cx="602166" cy="0"/>
            </a:xfrm>
            <a:prstGeom prst="line">
              <a:avLst/>
            </a:prstGeom>
            <a:ln w="63500"/>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6C336167-0F12-6709-3657-1AA32903EBDF}"/>
                </a:ext>
              </a:extLst>
            </p:cNvPr>
            <p:cNvGrpSpPr/>
            <p:nvPr/>
          </p:nvGrpSpPr>
          <p:grpSpPr>
            <a:xfrm>
              <a:off x="9686070" y="1401783"/>
              <a:ext cx="111461" cy="472710"/>
              <a:chOff x="10740044" y="1638588"/>
              <a:chExt cx="111461" cy="472710"/>
            </a:xfrm>
          </p:grpSpPr>
          <p:cxnSp>
            <p:nvCxnSpPr>
              <p:cNvPr id="18" name="Straight Connector 17">
                <a:extLst>
                  <a:ext uri="{FF2B5EF4-FFF2-40B4-BE49-F238E27FC236}">
                    <a16:creationId xmlns:a16="http://schemas.microsoft.com/office/drawing/2014/main" id="{16A2E95D-8824-0263-D354-0314D9BE6EC2}"/>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2C12376-26D2-F783-9BFF-782094601F20}"/>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E6CF03D-23B0-4DFB-6C82-9507897F625A}"/>
                </a:ext>
              </a:extLst>
            </p:cNvPr>
            <p:cNvGrpSpPr/>
            <p:nvPr/>
          </p:nvGrpSpPr>
          <p:grpSpPr>
            <a:xfrm>
              <a:off x="9811029" y="1401783"/>
              <a:ext cx="111461" cy="472710"/>
              <a:chOff x="10740044" y="1638588"/>
              <a:chExt cx="111461" cy="472710"/>
            </a:xfrm>
          </p:grpSpPr>
          <p:cxnSp>
            <p:nvCxnSpPr>
              <p:cNvPr id="27" name="Straight Connector 26">
                <a:extLst>
                  <a:ext uri="{FF2B5EF4-FFF2-40B4-BE49-F238E27FC236}">
                    <a16:creationId xmlns:a16="http://schemas.microsoft.com/office/drawing/2014/main" id="{0A17DFD5-A404-EC90-8C2E-F2B7A0B17315}"/>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7EC7505-E890-5131-4717-D5574201A79B}"/>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5305078-8653-AD16-69B4-EA44E275BD15}"/>
                </a:ext>
              </a:extLst>
            </p:cNvPr>
            <p:cNvGrpSpPr/>
            <p:nvPr/>
          </p:nvGrpSpPr>
          <p:grpSpPr>
            <a:xfrm>
              <a:off x="9935987" y="1401783"/>
              <a:ext cx="111461" cy="472710"/>
              <a:chOff x="10740044" y="1638588"/>
              <a:chExt cx="111461" cy="472710"/>
            </a:xfrm>
          </p:grpSpPr>
          <p:cxnSp>
            <p:nvCxnSpPr>
              <p:cNvPr id="34" name="Straight Connector 33">
                <a:extLst>
                  <a:ext uri="{FF2B5EF4-FFF2-40B4-BE49-F238E27FC236}">
                    <a16:creationId xmlns:a16="http://schemas.microsoft.com/office/drawing/2014/main" id="{15A332D9-5395-8D77-1F6D-6A2DEA3B98E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607DC0D-F7E1-E76F-152C-2B716BE7DF8F}"/>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BB389A71-9BD0-9247-917E-0A4B68A18692}"/>
                </a:ext>
              </a:extLst>
            </p:cNvPr>
            <p:cNvGrpSpPr/>
            <p:nvPr/>
          </p:nvGrpSpPr>
          <p:grpSpPr>
            <a:xfrm>
              <a:off x="10060944" y="1401783"/>
              <a:ext cx="111461" cy="472710"/>
              <a:chOff x="10740044" y="1638588"/>
              <a:chExt cx="111461" cy="472710"/>
            </a:xfrm>
          </p:grpSpPr>
          <p:cxnSp>
            <p:nvCxnSpPr>
              <p:cNvPr id="37" name="Straight Connector 36">
                <a:extLst>
                  <a:ext uri="{FF2B5EF4-FFF2-40B4-BE49-F238E27FC236}">
                    <a16:creationId xmlns:a16="http://schemas.microsoft.com/office/drawing/2014/main" id="{60BD503F-179F-C7FE-853B-9CBA66595D3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4B3A57B-75B7-9C12-AC0C-4FE36EE37BE8}"/>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8" name="Straight Connector 27">
            <a:extLst>
              <a:ext uri="{FF2B5EF4-FFF2-40B4-BE49-F238E27FC236}">
                <a16:creationId xmlns:a16="http://schemas.microsoft.com/office/drawing/2014/main" id="{6F6D0C70-0042-4B15-4D98-BC0BB7CB434C}"/>
              </a:ext>
            </a:extLst>
          </p:cNvPr>
          <p:cNvCxnSpPr>
            <a:cxnSpLocks/>
          </p:cNvCxnSpPr>
          <p:nvPr/>
        </p:nvCxnSpPr>
        <p:spPr>
          <a:xfrm>
            <a:off x="9458778" y="3540141"/>
            <a:ext cx="602166" cy="0"/>
          </a:xfrm>
          <a:prstGeom prst="line">
            <a:avLst/>
          </a:prstGeom>
          <a:ln w="63500"/>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A7FEA5BE-69A5-00C1-636C-757A197AFD26}"/>
              </a:ext>
            </a:extLst>
          </p:cNvPr>
          <p:cNvCxnSpPr>
            <a:cxnSpLocks/>
          </p:cNvCxnSpPr>
          <p:nvPr/>
        </p:nvCxnSpPr>
        <p:spPr>
          <a:xfrm>
            <a:off x="9267985" y="2935705"/>
            <a:ext cx="319639" cy="616405"/>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99278126-1FB4-4259-9C0F-99ACD03522FF}"/>
              </a:ext>
            </a:extLst>
          </p:cNvPr>
          <p:cNvSpPr txBox="1"/>
          <p:nvPr/>
        </p:nvSpPr>
        <p:spPr>
          <a:xfrm>
            <a:off x="1691473" y="5117457"/>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 A</a:t>
            </a:r>
            <a:endParaRPr lang="en-US"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EF5DA3DC-55F3-92CC-2F63-956242908DB8}"/>
              </a:ext>
            </a:extLst>
          </p:cNvPr>
          <p:cNvSpPr txBox="1"/>
          <p:nvPr/>
        </p:nvSpPr>
        <p:spPr>
          <a:xfrm>
            <a:off x="4851133" y="1778691"/>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sym typeface="Wingdings" panose="05000000000000000000" pitchFamily="2" charset="2"/>
              </a:rPr>
              <a:t> 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B3BDAE-BE2D-9541-8E9C-46734C3FE827}"/>
              </a:ext>
            </a:extLst>
          </p:cNvPr>
          <p:cNvSpPr txBox="1"/>
          <p:nvPr/>
        </p:nvSpPr>
        <p:spPr>
          <a:xfrm>
            <a:off x="3722119" y="1353473"/>
            <a:ext cx="17530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Peak current</a:t>
            </a:r>
          </a:p>
        </p:txBody>
      </p:sp>
      <p:cxnSp>
        <p:nvCxnSpPr>
          <p:cNvPr id="4" name="Straight Arrow Connector 3">
            <a:extLst>
              <a:ext uri="{FF2B5EF4-FFF2-40B4-BE49-F238E27FC236}">
                <a16:creationId xmlns:a16="http://schemas.microsoft.com/office/drawing/2014/main" id="{7B356D4F-6AF1-AE4D-FF0D-63551B785CFB}"/>
              </a:ext>
            </a:extLst>
          </p:cNvPr>
          <p:cNvCxnSpPr>
            <a:cxnSpLocks/>
          </p:cNvCxnSpPr>
          <p:nvPr/>
        </p:nvCxnSpPr>
        <p:spPr>
          <a:xfrm flipH="1" flipV="1">
            <a:off x="2660698" y="4186989"/>
            <a:ext cx="1601919" cy="50475"/>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28AFEE1-2408-2B64-046F-2ABA3D0C0D97}"/>
              </a:ext>
            </a:extLst>
          </p:cNvPr>
          <p:cNvCxnSpPr>
            <a:cxnSpLocks/>
          </p:cNvCxnSpPr>
          <p:nvPr/>
        </p:nvCxnSpPr>
        <p:spPr>
          <a:xfrm flipV="1">
            <a:off x="9704131" y="3033050"/>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83059A6-458B-22F2-932E-48A7134EBF57}"/>
              </a:ext>
            </a:extLst>
          </p:cNvPr>
          <p:cNvCxnSpPr/>
          <p:nvPr/>
        </p:nvCxnSpPr>
        <p:spPr>
          <a:xfrm flipH="1">
            <a:off x="9592670" y="3051312"/>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71530DB-A1CB-8454-9D57-80F881B52D1B}"/>
              </a:ext>
            </a:extLst>
          </p:cNvPr>
          <p:cNvSpPr txBox="1"/>
          <p:nvPr/>
        </p:nvSpPr>
        <p:spPr>
          <a:xfrm>
            <a:off x="3028871" y="5251506"/>
            <a:ext cx="17530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Peak current</a:t>
            </a:r>
          </a:p>
        </p:txBody>
      </p:sp>
      <p:sp>
        <p:nvSpPr>
          <p:cNvPr id="11" name="TextBox 10">
            <a:extLst>
              <a:ext uri="{FF2B5EF4-FFF2-40B4-BE49-F238E27FC236}">
                <a16:creationId xmlns:a16="http://schemas.microsoft.com/office/drawing/2014/main" id="{62464F09-5064-79CE-8DFA-4DFABCEC31DE}"/>
              </a:ext>
            </a:extLst>
          </p:cNvPr>
          <p:cNvSpPr txBox="1"/>
          <p:nvPr/>
        </p:nvSpPr>
        <p:spPr>
          <a:xfrm>
            <a:off x="4314067" y="3813717"/>
            <a:ext cx="2322157" cy="107721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Surface becomes saturated with A and mass transport of A</a:t>
            </a:r>
            <a:r>
              <a:rPr lang="en-US" sz="1600" baseline="300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from the bulk reaches equilibrium</a:t>
            </a:r>
          </a:p>
        </p:txBody>
      </p:sp>
      <p:sp>
        <p:nvSpPr>
          <p:cNvPr id="5" name="TextBox 4">
            <a:extLst>
              <a:ext uri="{FF2B5EF4-FFF2-40B4-BE49-F238E27FC236}">
                <a16:creationId xmlns:a16="http://schemas.microsoft.com/office/drawing/2014/main" id="{B61F34ED-9EF2-2EE2-9077-7501982DC5D7}"/>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149534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15A9-EEBC-6B91-3266-9499DD2DA562}"/>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CV Theory</a:t>
            </a:r>
          </a:p>
        </p:txBody>
      </p:sp>
      <p:pic>
        <p:nvPicPr>
          <p:cNvPr id="7" name="Picture 6">
            <a:extLst>
              <a:ext uri="{FF2B5EF4-FFF2-40B4-BE49-F238E27FC236}">
                <a16:creationId xmlns:a16="http://schemas.microsoft.com/office/drawing/2014/main" id="{FD19ACDB-5839-B9F5-18F9-13F59505063E}"/>
              </a:ext>
            </a:extLst>
          </p:cNvPr>
          <p:cNvPicPr>
            <a:picLocks noChangeAspect="1"/>
          </p:cNvPicPr>
          <p:nvPr/>
        </p:nvPicPr>
        <p:blipFill>
          <a:blip r:embed="rId2"/>
          <a:stretch>
            <a:fillRect/>
          </a:stretch>
        </p:blipFill>
        <p:spPr>
          <a:xfrm>
            <a:off x="-166399" y="727635"/>
            <a:ext cx="7252897" cy="6130365"/>
          </a:xfrm>
          <a:prstGeom prst="rect">
            <a:avLst/>
          </a:prstGeom>
        </p:spPr>
      </p:pic>
      <p:sp>
        <p:nvSpPr>
          <p:cNvPr id="17" name="Rectangle 16">
            <a:extLst>
              <a:ext uri="{FF2B5EF4-FFF2-40B4-BE49-F238E27FC236}">
                <a16:creationId xmlns:a16="http://schemas.microsoft.com/office/drawing/2014/main" id="{0001D7C9-B92E-9EB7-A898-883FB57246EB}"/>
              </a:ext>
            </a:extLst>
          </p:cNvPr>
          <p:cNvSpPr/>
          <p:nvPr/>
        </p:nvSpPr>
        <p:spPr>
          <a:xfrm>
            <a:off x="8356880" y="1335816"/>
            <a:ext cx="401443" cy="44976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ELECTRODE</a:t>
            </a:r>
          </a:p>
        </p:txBody>
      </p:sp>
      <p:sp>
        <p:nvSpPr>
          <p:cNvPr id="19" name="TextBox 18">
            <a:extLst>
              <a:ext uri="{FF2B5EF4-FFF2-40B4-BE49-F238E27FC236}">
                <a16:creationId xmlns:a16="http://schemas.microsoft.com/office/drawing/2014/main" id="{6E5E32E3-78E6-D573-45A8-8680C6CD94FA}"/>
              </a:ext>
            </a:extLst>
          </p:cNvPr>
          <p:cNvSpPr txBox="1"/>
          <p:nvPr/>
        </p:nvSpPr>
        <p:spPr>
          <a:xfrm>
            <a:off x="9157076" y="554237"/>
            <a:ext cx="1694429" cy="461665"/>
          </a:xfrm>
          <a:prstGeom prst="rect">
            <a:avLst/>
          </a:prstGeom>
          <a:noFill/>
        </p:spPr>
        <p:txBody>
          <a:bodyPr wrap="square" rtlCol="0">
            <a:spAutoFit/>
          </a:bodyPr>
          <a:lstStyle/>
          <a:p>
            <a:r>
              <a:rPr lang="en-US" sz="2400" b="0" i="0" dirty="0">
                <a:solidFill>
                  <a:srgbClr val="202124"/>
                </a:solidFill>
                <a:effectLst/>
                <a:latin typeface="Times New Roman" panose="02020603050405020304" pitchFamily="18" charset="0"/>
                <a:cs typeface="Times New Roman" panose="02020603050405020304" pitchFamily="18" charset="0"/>
              </a:rPr>
              <a:t>∆G = -</a:t>
            </a:r>
            <a:r>
              <a:rPr lang="en-US" sz="2400" b="0" i="0" dirty="0" err="1">
                <a:solidFill>
                  <a:srgbClr val="202124"/>
                </a:solidFill>
                <a:effectLst/>
                <a:latin typeface="Times New Roman" panose="02020603050405020304" pitchFamily="18" charset="0"/>
                <a:cs typeface="Times New Roman" panose="02020603050405020304" pitchFamily="18" charset="0"/>
              </a:rPr>
              <a:t>nFE</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E136AD0-6CE3-0A78-F63D-C4EB4C62E797}"/>
              </a:ext>
            </a:extLst>
          </p:cNvPr>
          <p:cNvSpPr txBox="1"/>
          <p:nvPr/>
        </p:nvSpPr>
        <p:spPr>
          <a:xfrm>
            <a:off x="7545030" y="3136612"/>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a:t>
            </a:r>
          </a:p>
        </p:txBody>
      </p:sp>
      <p:cxnSp>
        <p:nvCxnSpPr>
          <p:cNvPr id="22" name="Straight Arrow Connector 21">
            <a:extLst>
              <a:ext uri="{FF2B5EF4-FFF2-40B4-BE49-F238E27FC236}">
                <a16:creationId xmlns:a16="http://schemas.microsoft.com/office/drawing/2014/main" id="{F9FAA5F3-E371-7403-DF3D-AA0652016D4E}"/>
              </a:ext>
            </a:extLst>
          </p:cNvPr>
          <p:cNvCxnSpPr/>
          <p:nvPr/>
        </p:nvCxnSpPr>
        <p:spPr>
          <a:xfrm flipV="1">
            <a:off x="8108678" y="1335816"/>
            <a:ext cx="0" cy="4497659"/>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59EB6D7-C313-5D2D-BE23-081F23E0124E}"/>
              </a:ext>
            </a:extLst>
          </p:cNvPr>
          <p:cNvSpPr txBox="1"/>
          <p:nvPr/>
        </p:nvSpPr>
        <p:spPr>
          <a:xfrm>
            <a:off x="7547454" y="1138030"/>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BB89D85C-45E5-CD72-F926-246D405DD304}"/>
              </a:ext>
            </a:extLst>
          </p:cNvPr>
          <p:cNvSpPr txBox="1"/>
          <p:nvPr/>
        </p:nvSpPr>
        <p:spPr>
          <a:xfrm>
            <a:off x="7544076" y="5279467"/>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93D87C0F-B048-68D4-A6D4-D662EAF69230}"/>
              </a:ext>
            </a:extLst>
          </p:cNvPr>
          <p:cNvSpPr txBox="1"/>
          <p:nvPr/>
        </p:nvSpPr>
        <p:spPr>
          <a:xfrm>
            <a:off x="10060944" y="3136612"/>
            <a:ext cx="1694429" cy="830997"/>
          </a:xfrm>
          <a:prstGeom prst="rect">
            <a:avLst/>
          </a:prstGeom>
          <a:noFill/>
        </p:spPr>
        <p:txBody>
          <a:bodyPr wrap="square" rtlCol="0">
            <a:spAutoFit/>
          </a:bodyPr>
          <a:lstStyle/>
          <a:p>
            <a:r>
              <a:rPr lang="en-US" sz="2400" dirty="0">
                <a:solidFill>
                  <a:srgbClr val="202124"/>
                </a:solidFill>
                <a:latin typeface="Times New Roman" panose="02020603050405020304" pitchFamily="18" charset="0"/>
                <a:cs typeface="Times New Roman" panose="02020603050405020304" pitchFamily="18" charset="0"/>
              </a:rPr>
              <a:t>LUMO of molecule A</a:t>
            </a:r>
            <a:r>
              <a:rPr lang="en-US" sz="2400" baseline="30000" dirty="0">
                <a:solidFill>
                  <a:srgbClr val="202124"/>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F88207DD-6B42-77CD-DB8E-D75757BBECE3}"/>
              </a:ext>
            </a:extLst>
          </p:cNvPr>
          <p:cNvSpPr/>
          <p:nvPr/>
        </p:nvSpPr>
        <p:spPr>
          <a:xfrm>
            <a:off x="1546302" y="3813717"/>
            <a:ext cx="423747" cy="423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A79FCAB-7044-76ED-C451-AA1FB09C17D4}"/>
              </a:ext>
            </a:extLst>
          </p:cNvPr>
          <p:cNvSpPr txBox="1"/>
          <p:nvPr/>
        </p:nvSpPr>
        <p:spPr>
          <a:xfrm>
            <a:off x="1315843" y="3428999"/>
            <a:ext cx="8846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Start E</a:t>
            </a:r>
          </a:p>
        </p:txBody>
      </p:sp>
      <p:grpSp>
        <p:nvGrpSpPr>
          <p:cNvPr id="39" name="Group 38">
            <a:extLst>
              <a:ext uri="{FF2B5EF4-FFF2-40B4-BE49-F238E27FC236}">
                <a16:creationId xmlns:a16="http://schemas.microsoft.com/office/drawing/2014/main" id="{010F237C-2C9B-406F-9AB4-4220009C9BBA}"/>
              </a:ext>
            </a:extLst>
          </p:cNvPr>
          <p:cNvGrpSpPr/>
          <p:nvPr/>
        </p:nvGrpSpPr>
        <p:grpSpPr>
          <a:xfrm>
            <a:off x="8781650" y="1308672"/>
            <a:ext cx="602166" cy="500558"/>
            <a:chOff x="9686070" y="1401783"/>
            <a:chExt cx="602166" cy="500558"/>
          </a:xfrm>
        </p:grpSpPr>
        <p:cxnSp>
          <p:nvCxnSpPr>
            <p:cNvPr id="15" name="Straight Connector 14">
              <a:extLst>
                <a:ext uri="{FF2B5EF4-FFF2-40B4-BE49-F238E27FC236}">
                  <a16:creationId xmlns:a16="http://schemas.microsoft.com/office/drawing/2014/main" id="{5F97700E-C7F6-0588-124F-D603925DC456}"/>
                </a:ext>
              </a:extLst>
            </p:cNvPr>
            <p:cNvCxnSpPr>
              <a:cxnSpLocks/>
            </p:cNvCxnSpPr>
            <p:nvPr/>
          </p:nvCxnSpPr>
          <p:spPr>
            <a:xfrm>
              <a:off x="9686070" y="1902341"/>
              <a:ext cx="602166" cy="0"/>
            </a:xfrm>
            <a:prstGeom prst="line">
              <a:avLst/>
            </a:prstGeom>
            <a:ln w="63500"/>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6C336167-0F12-6709-3657-1AA32903EBDF}"/>
                </a:ext>
              </a:extLst>
            </p:cNvPr>
            <p:cNvGrpSpPr/>
            <p:nvPr/>
          </p:nvGrpSpPr>
          <p:grpSpPr>
            <a:xfrm>
              <a:off x="9686070" y="1401783"/>
              <a:ext cx="111461" cy="472710"/>
              <a:chOff x="10740044" y="1638588"/>
              <a:chExt cx="111461" cy="472710"/>
            </a:xfrm>
          </p:grpSpPr>
          <p:cxnSp>
            <p:nvCxnSpPr>
              <p:cNvPr id="18" name="Straight Connector 17">
                <a:extLst>
                  <a:ext uri="{FF2B5EF4-FFF2-40B4-BE49-F238E27FC236}">
                    <a16:creationId xmlns:a16="http://schemas.microsoft.com/office/drawing/2014/main" id="{16A2E95D-8824-0263-D354-0314D9BE6EC2}"/>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2C12376-26D2-F783-9BFF-782094601F20}"/>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E6CF03D-23B0-4DFB-6C82-9507897F625A}"/>
                </a:ext>
              </a:extLst>
            </p:cNvPr>
            <p:cNvGrpSpPr/>
            <p:nvPr/>
          </p:nvGrpSpPr>
          <p:grpSpPr>
            <a:xfrm>
              <a:off x="9811029" y="1401783"/>
              <a:ext cx="111461" cy="472710"/>
              <a:chOff x="10740044" y="1638588"/>
              <a:chExt cx="111461" cy="472710"/>
            </a:xfrm>
          </p:grpSpPr>
          <p:cxnSp>
            <p:nvCxnSpPr>
              <p:cNvPr id="27" name="Straight Connector 26">
                <a:extLst>
                  <a:ext uri="{FF2B5EF4-FFF2-40B4-BE49-F238E27FC236}">
                    <a16:creationId xmlns:a16="http://schemas.microsoft.com/office/drawing/2014/main" id="{0A17DFD5-A404-EC90-8C2E-F2B7A0B17315}"/>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7EC7505-E890-5131-4717-D5574201A79B}"/>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5305078-8653-AD16-69B4-EA44E275BD15}"/>
                </a:ext>
              </a:extLst>
            </p:cNvPr>
            <p:cNvGrpSpPr/>
            <p:nvPr/>
          </p:nvGrpSpPr>
          <p:grpSpPr>
            <a:xfrm>
              <a:off x="9935987" y="1401783"/>
              <a:ext cx="111461" cy="472710"/>
              <a:chOff x="10740044" y="1638588"/>
              <a:chExt cx="111461" cy="472710"/>
            </a:xfrm>
          </p:grpSpPr>
          <p:cxnSp>
            <p:nvCxnSpPr>
              <p:cNvPr id="34" name="Straight Connector 33">
                <a:extLst>
                  <a:ext uri="{FF2B5EF4-FFF2-40B4-BE49-F238E27FC236}">
                    <a16:creationId xmlns:a16="http://schemas.microsoft.com/office/drawing/2014/main" id="{15A332D9-5395-8D77-1F6D-6A2DEA3B98E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607DC0D-F7E1-E76F-152C-2B716BE7DF8F}"/>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BB389A71-9BD0-9247-917E-0A4B68A18692}"/>
                </a:ext>
              </a:extLst>
            </p:cNvPr>
            <p:cNvGrpSpPr/>
            <p:nvPr/>
          </p:nvGrpSpPr>
          <p:grpSpPr>
            <a:xfrm>
              <a:off x="10060944" y="1401783"/>
              <a:ext cx="111461" cy="472710"/>
              <a:chOff x="10740044" y="1638588"/>
              <a:chExt cx="111461" cy="472710"/>
            </a:xfrm>
          </p:grpSpPr>
          <p:cxnSp>
            <p:nvCxnSpPr>
              <p:cNvPr id="37" name="Straight Connector 36">
                <a:extLst>
                  <a:ext uri="{FF2B5EF4-FFF2-40B4-BE49-F238E27FC236}">
                    <a16:creationId xmlns:a16="http://schemas.microsoft.com/office/drawing/2014/main" id="{60BD503F-179F-C7FE-853B-9CBA66595D3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4B3A57B-75B7-9C12-AC0C-4FE36EE37BE8}"/>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8" name="Straight Connector 27">
            <a:extLst>
              <a:ext uri="{FF2B5EF4-FFF2-40B4-BE49-F238E27FC236}">
                <a16:creationId xmlns:a16="http://schemas.microsoft.com/office/drawing/2014/main" id="{6F6D0C70-0042-4B15-4D98-BC0BB7CB434C}"/>
              </a:ext>
            </a:extLst>
          </p:cNvPr>
          <p:cNvCxnSpPr>
            <a:cxnSpLocks/>
          </p:cNvCxnSpPr>
          <p:nvPr/>
        </p:nvCxnSpPr>
        <p:spPr>
          <a:xfrm>
            <a:off x="9458778" y="3540141"/>
            <a:ext cx="602166" cy="0"/>
          </a:xfrm>
          <a:prstGeom prst="line">
            <a:avLst/>
          </a:prstGeom>
          <a:ln w="63500"/>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A7FEA5BE-69A5-00C1-636C-757A197AFD26}"/>
              </a:ext>
            </a:extLst>
          </p:cNvPr>
          <p:cNvCxnSpPr>
            <a:cxnSpLocks/>
          </p:cNvCxnSpPr>
          <p:nvPr/>
        </p:nvCxnSpPr>
        <p:spPr>
          <a:xfrm>
            <a:off x="9115135" y="1897245"/>
            <a:ext cx="472489" cy="1654865"/>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99278126-1FB4-4259-9C0F-99ACD03522FF}"/>
              </a:ext>
            </a:extLst>
          </p:cNvPr>
          <p:cNvSpPr txBox="1"/>
          <p:nvPr/>
        </p:nvSpPr>
        <p:spPr>
          <a:xfrm>
            <a:off x="1691473" y="5117457"/>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 A</a:t>
            </a:r>
            <a:endParaRPr lang="en-US"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EF5DA3DC-55F3-92CC-2F63-956242908DB8}"/>
              </a:ext>
            </a:extLst>
          </p:cNvPr>
          <p:cNvSpPr txBox="1"/>
          <p:nvPr/>
        </p:nvSpPr>
        <p:spPr>
          <a:xfrm>
            <a:off x="4851133" y="1778691"/>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sym typeface="Wingdings" panose="05000000000000000000" pitchFamily="2" charset="2"/>
              </a:rPr>
              <a:t> 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B3BDAE-BE2D-9541-8E9C-46734C3FE827}"/>
              </a:ext>
            </a:extLst>
          </p:cNvPr>
          <p:cNvSpPr txBox="1"/>
          <p:nvPr/>
        </p:nvSpPr>
        <p:spPr>
          <a:xfrm>
            <a:off x="3722119" y="1353473"/>
            <a:ext cx="17530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Peak current</a:t>
            </a:r>
          </a:p>
        </p:txBody>
      </p:sp>
      <p:cxnSp>
        <p:nvCxnSpPr>
          <p:cNvPr id="4" name="Straight Arrow Connector 3">
            <a:extLst>
              <a:ext uri="{FF2B5EF4-FFF2-40B4-BE49-F238E27FC236}">
                <a16:creationId xmlns:a16="http://schemas.microsoft.com/office/drawing/2014/main" id="{7B356D4F-6AF1-AE4D-FF0D-63551B785CFB}"/>
              </a:ext>
            </a:extLst>
          </p:cNvPr>
          <p:cNvCxnSpPr>
            <a:cxnSpLocks/>
          </p:cNvCxnSpPr>
          <p:nvPr/>
        </p:nvCxnSpPr>
        <p:spPr>
          <a:xfrm flipH="1" flipV="1">
            <a:off x="1701990" y="4007468"/>
            <a:ext cx="2477289" cy="344858"/>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28AFEE1-2408-2B64-046F-2ABA3D0C0D97}"/>
              </a:ext>
            </a:extLst>
          </p:cNvPr>
          <p:cNvCxnSpPr>
            <a:cxnSpLocks/>
          </p:cNvCxnSpPr>
          <p:nvPr/>
        </p:nvCxnSpPr>
        <p:spPr>
          <a:xfrm flipV="1">
            <a:off x="9704131" y="3033050"/>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83059A6-458B-22F2-932E-48A7134EBF57}"/>
              </a:ext>
            </a:extLst>
          </p:cNvPr>
          <p:cNvCxnSpPr/>
          <p:nvPr/>
        </p:nvCxnSpPr>
        <p:spPr>
          <a:xfrm flipH="1">
            <a:off x="9592670" y="3051312"/>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71530DB-A1CB-8454-9D57-80F881B52D1B}"/>
              </a:ext>
            </a:extLst>
          </p:cNvPr>
          <p:cNvSpPr txBox="1"/>
          <p:nvPr/>
        </p:nvSpPr>
        <p:spPr>
          <a:xfrm>
            <a:off x="3028871" y="5251506"/>
            <a:ext cx="17530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Peak current</a:t>
            </a:r>
          </a:p>
        </p:txBody>
      </p:sp>
      <p:sp>
        <p:nvSpPr>
          <p:cNvPr id="8" name="TextBox 7">
            <a:extLst>
              <a:ext uri="{FF2B5EF4-FFF2-40B4-BE49-F238E27FC236}">
                <a16:creationId xmlns:a16="http://schemas.microsoft.com/office/drawing/2014/main" id="{58D38FA8-869F-842E-96ED-FF0968A612C4}"/>
              </a:ext>
            </a:extLst>
          </p:cNvPr>
          <p:cNvSpPr txBox="1"/>
          <p:nvPr/>
        </p:nvSpPr>
        <p:spPr>
          <a:xfrm>
            <a:off x="4179279" y="3960810"/>
            <a:ext cx="2151456" cy="92333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Switching potential, back where we started</a:t>
            </a:r>
          </a:p>
        </p:txBody>
      </p:sp>
      <p:sp>
        <p:nvSpPr>
          <p:cNvPr id="5" name="TextBox 4">
            <a:extLst>
              <a:ext uri="{FF2B5EF4-FFF2-40B4-BE49-F238E27FC236}">
                <a16:creationId xmlns:a16="http://schemas.microsoft.com/office/drawing/2014/main" id="{AF9229EF-A1B3-2BBE-6BC1-F50734426859}"/>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a:t>
            </a:r>
          </a:p>
        </p:txBody>
      </p:sp>
      <p:sp>
        <p:nvSpPr>
          <p:cNvPr id="9" name="TextBox 8">
            <a:extLst>
              <a:ext uri="{FF2B5EF4-FFF2-40B4-BE49-F238E27FC236}">
                <a16:creationId xmlns:a16="http://schemas.microsoft.com/office/drawing/2014/main" id="{32A01865-8603-F1D3-84B2-93451713E6B4}"/>
              </a:ext>
            </a:extLst>
          </p:cNvPr>
          <p:cNvSpPr txBox="1"/>
          <p:nvPr/>
        </p:nvSpPr>
        <p:spPr>
          <a:xfrm>
            <a:off x="8851738" y="5117457"/>
            <a:ext cx="3401222" cy="107721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Disclaimer: the energy of electrode and orbitals of molecules comes in the form of a band, so electrons move in the whole region of the orbital.</a:t>
            </a:r>
          </a:p>
        </p:txBody>
      </p:sp>
    </p:spTree>
    <p:extLst>
      <p:ext uri="{BB962C8B-B14F-4D97-AF65-F5344CB8AC3E}">
        <p14:creationId xmlns:p14="http://schemas.microsoft.com/office/powerpoint/2010/main" val="1876221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15A9-EEBC-6B91-3266-9499DD2DA562}"/>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Important spots in the CV</a:t>
            </a:r>
          </a:p>
        </p:txBody>
      </p:sp>
      <p:pic>
        <p:nvPicPr>
          <p:cNvPr id="7" name="Picture 6">
            <a:extLst>
              <a:ext uri="{FF2B5EF4-FFF2-40B4-BE49-F238E27FC236}">
                <a16:creationId xmlns:a16="http://schemas.microsoft.com/office/drawing/2014/main" id="{FD19ACDB-5839-B9F5-18F9-13F59505063E}"/>
              </a:ext>
            </a:extLst>
          </p:cNvPr>
          <p:cNvPicPr>
            <a:picLocks noChangeAspect="1"/>
          </p:cNvPicPr>
          <p:nvPr/>
        </p:nvPicPr>
        <p:blipFill>
          <a:blip r:embed="rId2"/>
          <a:stretch>
            <a:fillRect/>
          </a:stretch>
        </p:blipFill>
        <p:spPr>
          <a:xfrm>
            <a:off x="-118273" y="727635"/>
            <a:ext cx="7252897" cy="6130365"/>
          </a:xfrm>
          <a:prstGeom prst="rect">
            <a:avLst/>
          </a:prstGeom>
        </p:spPr>
      </p:pic>
      <p:sp>
        <p:nvSpPr>
          <p:cNvPr id="8" name="TextBox 7">
            <a:extLst>
              <a:ext uri="{FF2B5EF4-FFF2-40B4-BE49-F238E27FC236}">
                <a16:creationId xmlns:a16="http://schemas.microsoft.com/office/drawing/2014/main" id="{2BAF49F8-0C21-7C8B-1011-E4282CBC2265}"/>
              </a:ext>
            </a:extLst>
          </p:cNvPr>
          <p:cNvSpPr txBox="1"/>
          <p:nvPr/>
        </p:nvSpPr>
        <p:spPr>
          <a:xfrm>
            <a:off x="3292381" y="1257999"/>
            <a:ext cx="280361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Oxidation peak current &amp; E</a:t>
            </a:r>
          </a:p>
        </p:txBody>
      </p:sp>
      <p:sp>
        <p:nvSpPr>
          <p:cNvPr id="9" name="TextBox 8">
            <a:extLst>
              <a:ext uri="{FF2B5EF4-FFF2-40B4-BE49-F238E27FC236}">
                <a16:creationId xmlns:a16="http://schemas.microsoft.com/office/drawing/2014/main" id="{E7C61D2A-273F-56F1-26A0-8FE481C67B4B}"/>
              </a:ext>
            </a:extLst>
          </p:cNvPr>
          <p:cNvSpPr txBox="1"/>
          <p:nvPr/>
        </p:nvSpPr>
        <p:spPr>
          <a:xfrm>
            <a:off x="2585459" y="5291901"/>
            <a:ext cx="305429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Reduction peak current &amp; E</a:t>
            </a:r>
          </a:p>
        </p:txBody>
      </p:sp>
      <p:sp>
        <p:nvSpPr>
          <p:cNvPr id="19" name="TextBox 18">
            <a:extLst>
              <a:ext uri="{FF2B5EF4-FFF2-40B4-BE49-F238E27FC236}">
                <a16:creationId xmlns:a16="http://schemas.microsoft.com/office/drawing/2014/main" id="{6E5E32E3-78E6-D573-45A8-8680C6CD94FA}"/>
              </a:ext>
            </a:extLst>
          </p:cNvPr>
          <p:cNvSpPr txBox="1"/>
          <p:nvPr/>
        </p:nvSpPr>
        <p:spPr>
          <a:xfrm>
            <a:off x="6964560" y="1161279"/>
            <a:ext cx="1694429" cy="461665"/>
          </a:xfrm>
          <a:prstGeom prst="rect">
            <a:avLst/>
          </a:prstGeom>
          <a:noFill/>
        </p:spPr>
        <p:txBody>
          <a:bodyPr wrap="square" rtlCol="0">
            <a:spAutoFit/>
          </a:bodyPr>
          <a:lstStyle/>
          <a:p>
            <a:r>
              <a:rPr lang="en-US" sz="2400" b="0" i="0" dirty="0">
                <a:solidFill>
                  <a:srgbClr val="202124"/>
                </a:solidFill>
                <a:effectLst/>
                <a:latin typeface="Times New Roman" panose="02020603050405020304" pitchFamily="18" charset="0"/>
                <a:cs typeface="Times New Roman" panose="02020603050405020304" pitchFamily="18" charset="0"/>
              </a:rPr>
              <a:t>∆G = -</a:t>
            </a:r>
            <a:r>
              <a:rPr lang="en-US" sz="2400" b="0" i="0" dirty="0" err="1">
                <a:solidFill>
                  <a:srgbClr val="202124"/>
                </a:solidFill>
                <a:effectLst/>
                <a:latin typeface="Times New Roman" panose="02020603050405020304" pitchFamily="18" charset="0"/>
                <a:cs typeface="Times New Roman" panose="02020603050405020304" pitchFamily="18" charset="0"/>
              </a:rPr>
              <a:t>nFE</a:t>
            </a:r>
            <a:endParaRPr lang="en-US" sz="2400" dirty="0">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F88207DD-6B42-77CD-DB8E-D75757BBECE3}"/>
              </a:ext>
            </a:extLst>
          </p:cNvPr>
          <p:cNvSpPr/>
          <p:nvPr/>
        </p:nvSpPr>
        <p:spPr>
          <a:xfrm>
            <a:off x="1546302" y="3813717"/>
            <a:ext cx="423747" cy="423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A79FCAB-7044-76ED-C451-AA1FB09C17D4}"/>
              </a:ext>
            </a:extLst>
          </p:cNvPr>
          <p:cNvSpPr txBox="1"/>
          <p:nvPr/>
        </p:nvSpPr>
        <p:spPr>
          <a:xfrm>
            <a:off x="1315843" y="3428999"/>
            <a:ext cx="8846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Start E</a:t>
            </a:r>
          </a:p>
        </p:txBody>
      </p:sp>
      <p:sp>
        <p:nvSpPr>
          <p:cNvPr id="56" name="Oval 55">
            <a:extLst>
              <a:ext uri="{FF2B5EF4-FFF2-40B4-BE49-F238E27FC236}">
                <a16:creationId xmlns:a16="http://schemas.microsoft.com/office/drawing/2014/main" id="{3841E42C-40C7-B8E6-E8DA-9830B8DCDA4B}"/>
              </a:ext>
            </a:extLst>
          </p:cNvPr>
          <p:cNvSpPr/>
          <p:nvPr/>
        </p:nvSpPr>
        <p:spPr>
          <a:xfrm>
            <a:off x="4112606" y="1638588"/>
            <a:ext cx="423747" cy="423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30838F5-DF4D-DDF8-DA5E-333F7A476370}"/>
              </a:ext>
            </a:extLst>
          </p:cNvPr>
          <p:cNvSpPr/>
          <p:nvPr/>
        </p:nvSpPr>
        <p:spPr>
          <a:xfrm>
            <a:off x="6096000" y="2785541"/>
            <a:ext cx="423747" cy="423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A132DF9-3E91-741F-20EA-41C17402E89F}"/>
              </a:ext>
            </a:extLst>
          </p:cNvPr>
          <p:cNvSpPr/>
          <p:nvPr/>
        </p:nvSpPr>
        <p:spPr>
          <a:xfrm>
            <a:off x="3409313" y="4952185"/>
            <a:ext cx="423747" cy="423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EFD36A26-2709-ECEE-67F0-44E3F5CA0BB3}"/>
              </a:ext>
            </a:extLst>
          </p:cNvPr>
          <p:cNvSpPr txBox="1"/>
          <p:nvPr/>
        </p:nvSpPr>
        <p:spPr>
          <a:xfrm>
            <a:off x="5340312" y="3184981"/>
            <a:ext cx="13543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Switching E</a:t>
            </a:r>
          </a:p>
        </p:txBody>
      </p:sp>
      <p:sp>
        <p:nvSpPr>
          <p:cNvPr id="60" name="TextBox 59">
            <a:extLst>
              <a:ext uri="{FF2B5EF4-FFF2-40B4-BE49-F238E27FC236}">
                <a16:creationId xmlns:a16="http://schemas.microsoft.com/office/drawing/2014/main" id="{472CDCF5-F3F7-CE6F-6BE9-FF3643BE4E1F}"/>
              </a:ext>
            </a:extLst>
          </p:cNvPr>
          <p:cNvSpPr txBox="1"/>
          <p:nvPr/>
        </p:nvSpPr>
        <p:spPr>
          <a:xfrm>
            <a:off x="6963759" y="1577271"/>
            <a:ext cx="1962345" cy="461665"/>
          </a:xfrm>
          <a:prstGeom prst="rect">
            <a:avLst/>
          </a:prstGeom>
          <a:noFill/>
        </p:spPr>
        <p:txBody>
          <a:bodyPr wrap="square" rtlCol="0">
            <a:spAutoFit/>
          </a:bodyPr>
          <a:lstStyle/>
          <a:p>
            <a:r>
              <a:rPr lang="en-US" sz="2400" b="0" i="0" dirty="0">
                <a:solidFill>
                  <a:srgbClr val="202124"/>
                </a:solidFill>
                <a:effectLst/>
                <a:latin typeface="Times New Roman" panose="02020603050405020304" pitchFamily="18" charset="0"/>
                <a:cs typeface="Times New Roman" panose="02020603050405020304" pitchFamily="18" charset="0"/>
              </a:rPr>
              <a:t>∆G</a:t>
            </a:r>
            <a:r>
              <a:rPr lang="en-US" sz="2400" baseline="30000" dirty="0">
                <a:solidFill>
                  <a:srgbClr val="202124"/>
                </a:solidFill>
                <a:latin typeface="Times New Roman" panose="02020603050405020304" pitchFamily="18" charset="0"/>
                <a:cs typeface="Times New Roman" panose="02020603050405020304" pitchFamily="18" charset="0"/>
              </a:rPr>
              <a:t>o</a:t>
            </a:r>
            <a:r>
              <a:rPr lang="en-US" sz="2400" b="0" i="0" dirty="0">
                <a:solidFill>
                  <a:srgbClr val="202124"/>
                </a:solidFill>
                <a:effectLst/>
                <a:latin typeface="Times New Roman" panose="02020603050405020304" pitchFamily="18" charset="0"/>
                <a:cs typeface="Times New Roman" panose="02020603050405020304" pitchFamily="18" charset="0"/>
              </a:rPr>
              <a:t> = </a:t>
            </a:r>
            <a:r>
              <a:rPr lang="en-US" sz="2400" dirty="0">
                <a:solidFill>
                  <a:srgbClr val="202124"/>
                </a:solidFill>
                <a:latin typeface="Times New Roman" panose="02020603050405020304" pitchFamily="18" charset="0"/>
                <a:cs typeface="Times New Roman" panose="02020603050405020304" pitchFamily="18" charset="0"/>
              </a:rPr>
              <a:t>-</a:t>
            </a:r>
            <a:r>
              <a:rPr lang="en-US" sz="2400" dirty="0" err="1">
                <a:solidFill>
                  <a:srgbClr val="202124"/>
                </a:solidFill>
                <a:latin typeface="Times New Roman" panose="02020603050405020304" pitchFamily="18" charset="0"/>
                <a:cs typeface="Times New Roman" panose="02020603050405020304" pitchFamily="18" charset="0"/>
              </a:rPr>
              <a:t>nFE</a:t>
            </a:r>
            <a:r>
              <a:rPr lang="en-US" sz="2400" baseline="30000" dirty="0" err="1">
                <a:solidFill>
                  <a:srgbClr val="202124"/>
                </a:solidFill>
                <a:latin typeface="Times New Roman" panose="02020603050405020304" pitchFamily="18" charset="0"/>
                <a:cs typeface="Times New Roman" panose="02020603050405020304" pitchFamily="18" charset="0"/>
              </a:rPr>
              <a:t>o</a:t>
            </a:r>
            <a:endParaRPr lang="en-US" sz="2400" dirty="0">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863D3513-5C7F-F62F-6441-EF74F0983C51}"/>
              </a:ext>
            </a:extLst>
          </p:cNvPr>
          <p:cNvSpPr txBox="1"/>
          <p:nvPr/>
        </p:nvSpPr>
        <p:spPr>
          <a:xfrm>
            <a:off x="8926905" y="1388796"/>
            <a:ext cx="3091322" cy="461665"/>
          </a:xfrm>
          <a:prstGeom prst="rect">
            <a:avLst/>
          </a:prstGeom>
          <a:noFill/>
        </p:spPr>
        <p:txBody>
          <a:bodyPr wrap="square" rtlCol="0">
            <a:spAutoFit/>
          </a:bodyPr>
          <a:lstStyle/>
          <a:p>
            <a:r>
              <a:rPr lang="en-US" sz="2400" b="0" i="0" dirty="0">
                <a:solidFill>
                  <a:srgbClr val="202124"/>
                </a:solidFill>
                <a:effectLst/>
                <a:latin typeface="Times New Roman" panose="02020603050405020304" pitchFamily="18" charset="0"/>
                <a:cs typeface="Times New Roman" panose="02020603050405020304" pitchFamily="18" charset="0"/>
              </a:rPr>
              <a:t>∆G = ∆G</a:t>
            </a:r>
            <a:r>
              <a:rPr lang="en-US" sz="2400" baseline="30000" dirty="0">
                <a:solidFill>
                  <a:srgbClr val="202124"/>
                </a:solidFill>
                <a:latin typeface="Times New Roman" panose="02020603050405020304" pitchFamily="18" charset="0"/>
                <a:cs typeface="Times New Roman" panose="02020603050405020304" pitchFamily="18" charset="0"/>
              </a:rPr>
              <a:t>o </a:t>
            </a:r>
            <a:r>
              <a:rPr lang="en-US" sz="2400" dirty="0">
                <a:solidFill>
                  <a:srgbClr val="202124"/>
                </a:solidFill>
                <a:latin typeface="Times New Roman" panose="02020603050405020304" pitchFamily="18" charset="0"/>
                <a:cs typeface="Times New Roman" panose="02020603050405020304" pitchFamily="18" charset="0"/>
              </a:rPr>
              <a:t>+ </a:t>
            </a:r>
            <a:r>
              <a:rPr lang="en-US" sz="2400" dirty="0" err="1">
                <a:solidFill>
                  <a:srgbClr val="202124"/>
                </a:solidFill>
                <a:latin typeface="Times New Roman" panose="02020603050405020304" pitchFamily="18" charset="0"/>
                <a:cs typeface="Times New Roman" panose="02020603050405020304" pitchFamily="18" charset="0"/>
              </a:rPr>
              <a:t>RTln</a:t>
            </a:r>
            <a:r>
              <a:rPr lang="en-US" sz="2400" dirty="0">
                <a:solidFill>
                  <a:srgbClr val="202124"/>
                </a:solidFill>
                <a:latin typeface="Times New Roman" panose="02020603050405020304" pitchFamily="18" charset="0"/>
                <a:cs typeface="Times New Roman" panose="02020603050405020304" pitchFamily="18" charset="0"/>
              </a:rPr>
              <a:t>(Q)</a:t>
            </a:r>
            <a:r>
              <a:rPr lang="en-US" sz="2400" b="0" i="0" dirty="0">
                <a:solidFill>
                  <a:srgbClr val="202124"/>
                </a:solidFill>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A37F1EAD-6BEB-5BB2-C70B-18376AE0EB10}"/>
              </a:ext>
            </a:extLst>
          </p:cNvPr>
          <p:cNvSpPr txBox="1"/>
          <p:nvPr/>
        </p:nvSpPr>
        <p:spPr>
          <a:xfrm>
            <a:off x="6963759" y="2520106"/>
            <a:ext cx="5244209" cy="461665"/>
          </a:xfrm>
          <a:prstGeom prst="rect">
            <a:avLst/>
          </a:prstGeom>
          <a:noFill/>
        </p:spPr>
        <p:txBody>
          <a:bodyPr wrap="square" rtlCol="0">
            <a:spAutoFit/>
          </a:bodyPr>
          <a:lstStyle/>
          <a:p>
            <a:r>
              <a:rPr lang="en-US" sz="2400" dirty="0">
                <a:solidFill>
                  <a:srgbClr val="202124"/>
                </a:solidFill>
                <a:latin typeface="Times New Roman" panose="02020603050405020304" pitchFamily="18" charset="0"/>
                <a:cs typeface="Times New Roman" panose="02020603050405020304" pitchFamily="18" charset="0"/>
              </a:rPr>
              <a:t>-</a:t>
            </a:r>
            <a:r>
              <a:rPr lang="en-US" sz="2400" dirty="0" err="1">
                <a:solidFill>
                  <a:srgbClr val="202124"/>
                </a:solidFill>
                <a:latin typeface="Times New Roman" panose="02020603050405020304" pitchFamily="18" charset="0"/>
                <a:cs typeface="Times New Roman" panose="02020603050405020304" pitchFamily="18" charset="0"/>
              </a:rPr>
              <a:t>nFE</a:t>
            </a:r>
            <a:r>
              <a:rPr lang="en-US" sz="2400" b="0" i="0" dirty="0">
                <a:solidFill>
                  <a:srgbClr val="202124"/>
                </a:solidFill>
                <a:effectLst/>
                <a:latin typeface="Times New Roman" panose="02020603050405020304" pitchFamily="18" charset="0"/>
                <a:cs typeface="Times New Roman" panose="02020603050405020304" pitchFamily="18" charset="0"/>
              </a:rPr>
              <a:t> = -</a:t>
            </a:r>
            <a:r>
              <a:rPr lang="en-US" sz="2400" b="0" i="0" dirty="0" err="1">
                <a:solidFill>
                  <a:srgbClr val="202124"/>
                </a:solidFill>
                <a:effectLst/>
                <a:latin typeface="Times New Roman" panose="02020603050405020304" pitchFamily="18" charset="0"/>
                <a:cs typeface="Times New Roman" panose="02020603050405020304" pitchFamily="18" charset="0"/>
              </a:rPr>
              <a:t>nFE</a:t>
            </a:r>
            <a:r>
              <a:rPr lang="en-US" sz="2400" baseline="30000" dirty="0" err="1">
                <a:solidFill>
                  <a:srgbClr val="202124"/>
                </a:solidFill>
                <a:latin typeface="Times New Roman" panose="02020603050405020304" pitchFamily="18" charset="0"/>
                <a:cs typeface="Times New Roman" panose="02020603050405020304" pitchFamily="18" charset="0"/>
              </a:rPr>
              <a:t>o</a:t>
            </a:r>
            <a:r>
              <a:rPr lang="en-US" sz="2400" baseline="30000" dirty="0">
                <a:solidFill>
                  <a:srgbClr val="202124"/>
                </a:solidFill>
                <a:latin typeface="Times New Roman" panose="02020603050405020304" pitchFamily="18" charset="0"/>
                <a:cs typeface="Times New Roman" panose="02020603050405020304" pitchFamily="18" charset="0"/>
              </a:rPr>
              <a:t> </a:t>
            </a:r>
            <a:r>
              <a:rPr lang="en-US" sz="2400" dirty="0">
                <a:solidFill>
                  <a:srgbClr val="202124"/>
                </a:solidFill>
                <a:latin typeface="Times New Roman" panose="02020603050405020304" pitchFamily="18" charset="0"/>
                <a:cs typeface="Times New Roman" panose="02020603050405020304" pitchFamily="18" charset="0"/>
              </a:rPr>
              <a:t>+ </a:t>
            </a:r>
            <a:r>
              <a:rPr lang="en-US" sz="2400" dirty="0" err="1">
                <a:solidFill>
                  <a:srgbClr val="202124"/>
                </a:solidFill>
                <a:latin typeface="Times New Roman" panose="02020603050405020304" pitchFamily="18" charset="0"/>
                <a:cs typeface="Times New Roman" panose="02020603050405020304" pitchFamily="18" charset="0"/>
              </a:rPr>
              <a:t>RTln</a:t>
            </a:r>
            <a:r>
              <a:rPr lang="en-US" sz="2400" dirty="0">
                <a:solidFill>
                  <a:srgbClr val="202124"/>
                </a:solidFill>
                <a:latin typeface="Times New Roman" panose="02020603050405020304" pitchFamily="18" charset="0"/>
                <a:cs typeface="Times New Roman" panose="02020603050405020304" pitchFamily="18" charset="0"/>
              </a:rPr>
              <a:t>(Q) </a:t>
            </a:r>
            <a:r>
              <a:rPr lang="en-US" sz="2400" b="1" dirty="0">
                <a:solidFill>
                  <a:srgbClr val="202124"/>
                </a:solidFill>
                <a:latin typeface="Times New Roman" panose="02020603050405020304" pitchFamily="18" charset="0"/>
                <a:cs typeface="Times New Roman" panose="02020603050405020304" pitchFamily="18" charset="0"/>
              </a:rPr>
              <a:t>divide by -</a:t>
            </a:r>
            <a:r>
              <a:rPr lang="en-US" sz="2400" b="1" dirty="0" err="1">
                <a:solidFill>
                  <a:srgbClr val="202124"/>
                </a:solidFill>
                <a:latin typeface="Times New Roman" panose="02020603050405020304" pitchFamily="18" charset="0"/>
                <a:cs typeface="Times New Roman" panose="02020603050405020304" pitchFamily="18" charset="0"/>
              </a:rPr>
              <a:t>nF</a:t>
            </a:r>
            <a:r>
              <a:rPr lang="en-US" sz="2400" b="1" i="0" dirty="0">
                <a:solidFill>
                  <a:srgbClr val="202124"/>
                </a:solidFill>
                <a:effectLst/>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cxnSp>
        <p:nvCxnSpPr>
          <p:cNvPr id="64" name="Straight Arrow Connector 63">
            <a:extLst>
              <a:ext uri="{FF2B5EF4-FFF2-40B4-BE49-F238E27FC236}">
                <a16:creationId xmlns:a16="http://schemas.microsoft.com/office/drawing/2014/main" id="{882AF2C6-7DF8-AFA0-2EDB-2ECB9A9A1F12}"/>
              </a:ext>
            </a:extLst>
          </p:cNvPr>
          <p:cNvCxnSpPr>
            <a:cxnSpLocks/>
          </p:cNvCxnSpPr>
          <p:nvPr/>
        </p:nvCxnSpPr>
        <p:spPr>
          <a:xfrm flipH="1">
            <a:off x="7865255" y="2033373"/>
            <a:ext cx="85033" cy="5461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09AD551-F7E7-ED0F-3387-00B2FAC03BF2}"/>
              </a:ext>
            </a:extLst>
          </p:cNvPr>
          <p:cNvCxnSpPr>
            <a:cxnSpLocks/>
          </p:cNvCxnSpPr>
          <p:nvPr/>
        </p:nvCxnSpPr>
        <p:spPr>
          <a:xfrm flipH="1">
            <a:off x="9078541" y="1888319"/>
            <a:ext cx="435364" cy="6381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2E04D7A-5D9F-C7A2-74F2-9FA797715B10}"/>
              </a:ext>
            </a:extLst>
          </p:cNvPr>
          <p:cNvSpPr txBox="1"/>
          <p:nvPr/>
        </p:nvSpPr>
        <p:spPr>
          <a:xfrm>
            <a:off x="7029424" y="3119751"/>
            <a:ext cx="5144518" cy="461665"/>
          </a:xfrm>
          <a:prstGeom prst="rect">
            <a:avLst/>
          </a:prstGeom>
          <a:noFill/>
        </p:spPr>
        <p:txBody>
          <a:bodyPr wrap="square" rtlCol="0">
            <a:spAutoFit/>
          </a:bodyPr>
          <a:lstStyle/>
          <a:p>
            <a:r>
              <a:rPr lang="en-US" sz="2400" dirty="0">
                <a:solidFill>
                  <a:srgbClr val="202124"/>
                </a:solidFill>
                <a:latin typeface="Times New Roman" panose="02020603050405020304" pitchFamily="18" charset="0"/>
                <a:cs typeface="Times New Roman" panose="02020603050405020304" pitchFamily="18" charset="0"/>
              </a:rPr>
              <a:t>E</a:t>
            </a:r>
            <a:r>
              <a:rPr lang="en-US" sz="2400" b="0" i="0" dirty="0">
                <a:solidFill>
                  <a:srgbClr val="202124"/>
                </a:solidFill>
                <a:effectLst/>
                <a:latin typeface="Times New Roman" panose="02020603050405020304" pitchFamily="18" charset="0"/>
                <a:cs typeface="Times New Roman" panose="02020603050405020304" pitchFamily="18" charset="0"/>
              </a:rPr>
              <a:t> = </a:t>
            </a:r>
            <a:r>
              <a:rPr lang="en-US" sz="2400" b="0" i="0" dirty="0" err="1">
                <a:solidFill>
                  <a:srgbClr val="202124"/>
                </a:solidFill>
                <a:effectLst/>
                <a:latin typeface="Times New Roman" panose="02020603050405020304" pitchFamily="18" charset="0"/>
                <a:cs typeface="Times New Roman" panose="02020603050405020304" pitchFamily="18" charset="0"/>
              </a:rPr>
              <a:t>E</a:t>
            </a:r>
            <a:r>
              <a:rPr lang="en-US" sz="2400" baseline="30000" dirty="0" err="1">
                <a:solidFill>
                  <a:srgbClr val="202124"/>
                </a:solidFill>
                <a:latin typeface="Times New Roman" panose="02020603050405020304" pitchFamily="18" charset="0"/>
                <a:cs typeface="Times New Roman" panose="02020603050405020304" pitchFamily="18" charset="0"/>
              </a:rPr>
              <a:t>o</a:t>
            </a:r>
            <a:r>
              <a:rPr lang="en-US" sz="2400" baseline="30000" dirty="0">
                <a:solidFill>
                  <a:srgbClr val="202124"/>
                </a:solidFill>
                <a:latin typeface="Times New Roman" panose="02020603050405020304" pitchFamily="18" charset="0"/>
                <a:cs typeface="Times New Roman" panose="02020603050405020304" pitchFamily="18" charset="0"/>
              </a:rPr>
              <a:t> </a:t>
            </a:r>
            <a:r>
              <a:rPr lang="en-US" sz="2400" dirty="0">
                <a:solidFill>
                  <a:srgbClr val="202124"/>
                </a:solidFill>
                <a:latin typeface="Times New Roman" panose="02020603050405020304" pitchFamily="18" charset="0"/>
                <a:cs typeface="Times New Roman" panose="02020603050405020304" pitchFamily="18" charset="0"/>
              </a:rPr>
              <a:t>- (RT/</a:t>
            </a:r>
            <a:r>
              <a:rPr lang="en-US" sz="2400" dirty="0" err="1">
                <a:solidFill>
                  <a:srgbClr val="202124"/>
                </a:solidFill>
                <a:latin typeface="Times New Roman" panose="02020603050405020304" pitchFamily="18" charset="0"/>
                <a:cs typeface="Times New Roman" panose="02020603050405020304" pitchFamily="18" charset="0"/>
              </a:rPr>
              <a:t>nF</a:t>
            </a:r>
            <a:r>
              <a:rPr lang="en-US" sz="2400" dirty="0">
                <a:solidFill>
                  <a:srgbClr val="202124"/>
                </a:solidFill>
                <a:latin typeface="Times New Roman" panose="02020603050405020304" pitchFamily="18" charset="0"/>
                <a:cs typeface="Times New Roman" panose="02020603050405020304" pitchFamily="18" charset="0"/>
              </a:rPr>
              <a:t>)ln(Q) </a:t>
            </a:r>
            <a:r>
              <a:rPr lang="en-US" sz="2400" b="1" dirty="0">
                <a:solidFill>
                  <a:srgbClr val="202124"/>
                </a:solidFill>
                <a:latin typeface="Times New Roman" panose="02020603050405020304" pitchFamily="18" charset="0"/>
                <a:cs typeface="Times New Roman" panose="02020603050405020304" pitchFamily="18" charset="0"/>
              </a:rPr>
              <a:t>Nernst equation</a:t>
            </a:r>
            <a:r>
              <a:rPr lang="en-US" sz="2400" b="1" i="0" dirty="0">
                <a:solidFill>
                  <a:srgbClr val="202124"/>
                </a:solidFill>
                <a:effectLst/>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cxnSp>
        <p:nvCxnSpPr>
          <p:cNvPr id="70" name="Straight Connector 69">
            <a:extLst>
              <a:ext uri="{FF2B5EF4-FFF2-40B4-BE49-F238E27FC236}">
                <a16:creationId xmlns:a16="http://schemas.microsoft.com/office/drawing/2014/main" id="{F5AD657D-9C61-D2A9-C53C-C74048D43C16}"/>
              </a:ext>
            </a:extLst>
          </p:cNvPr>
          <p:cNvCxnSpPr>
            <a:cxnSpLocks/>
          </p:cNvCxnSpPr>
          <p:nvPr/>
        </p:nvCxnSpPr>
        <p:spPr>
          <a:xfrm>
            <a:off x="3915562" y="1650807"/>
            <a:ext cx="0" cy="373734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2DDE876-97A5-7CE6-585A-AC2FFFEB388B}"/>
              </a:ext>
            </a:extLst>
          </p:cNvPr>
          <p:cNvSpPr txBox="1"/>
          <p:nvPr/>
        </p:nvSpPr>
        <p:spPr>
          <a:xfrm>
            <a:off x="3292381" y="1930554"/>
            <a:ext cx="722729"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E</a:t>
            </a:r>
            <a:r>
              <a:rPr lang="en-US" sz="2400" baseline="-25000" dirty="0">
                <a:solidFill>
                  <a:srgbClr val="FF0000"/>
                </a:solidFill>
                <a:latin typeface="Times New Roman" panose="02020603050405020304" pitchFamily="18" charset="0"/>
                <a:cs typeface="Times New Roman" panose="02020603050405020304" pitchFamily="18" charset="0"/>
              </a:rPr>
              <a:t>1/2</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2DF358EA-1608-C2FE-6A7C-B9B3AA253051}"/>
              </a:ext>
            </a:extLst>
          </p:cNvPr>
          <p:cNvSpPr txBox="1"/>
          <p:nvPr/>
        </p:nvSpPr>
        <p:spPr>
          <a:xfrm>
            <a:off x="7211915" y="3792817"/>
            <a:ext cx="4603980"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E</a:t>
            </a:r>
            <a:r>
              <a:rPr lang="en-US" baseline="-25000" dirty="0">
                <a:latin typeface="Times New Roman" panose="02020603050405020304" pitchFamily="18" charset="0"/>
                <a:cs typeface="Times New Roman" panose="02020603050405020304" pitchFamily="18" charset="0"/>
              </a:rPr>
              <a:t>1/2</a:t>
            </a:r>
            <a:r>
              <a:rPr lang="en-US" dirty="0">
                <a:latin typeface="Times New Roman" panose="02020603050405020304" pitchFamily="18" charset="0"/>
                <a:cs typeface="Times New Roman" panose="02020603050405020304" pitchFamily="18" charset="0"/>
              </a:rPr>
              <a:t> value is called the formal potential and is where the surface concentration of each species (A and A</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are equal. In the Nernst equation, this cancels out the second term, and E = </a:t>
            </a:r>
            <a:r>
              <a:rPr lang="en-US" dirty="0" err="1">
                <a:latin typeface="Times New Roman" panose="02020603050405020304" pitchFamily="18" charset="0"/>
                <a:cs typeface="Times New Roman" panose="02020603050405020304" pitchFamily="18" charset="0"/>
              </a:rPr>
              <a:t>E</a:t>
            </a:r>
            <a:r>
              <a:rPr lang="en-US" baseline="30000" dirty="0" err="1">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 This is what is reported for a redox couple.</a:t>
            </a:r>
          </a:p>
        </p:txBody>
      </p:sp>
      <p:sp>
        <p:nvSpPr>
          <p:cNvPr id="3" name="TextBox 2">
            <a:extLst>
              <a:ext uri="{FF2B5EF4-FFF2-40B4-BE49-F238E27FC236}">
                <a16:creationId xmlns:a16="http://schemas.microsoft.com/office/drawing/2014/main" id="{EA6939E2-77E7-80EB-AE49-DA4CE87783FB}"/>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546664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CF64CC-7B74-E775-192A-3B9B187AB3DB}"/>
              </a:ext>
            </a:extLst>
          </p:cNvPr>
          <p:cNvPicPr>
            <a:picLocks noChangeAspect="1"/>
          </p:cNvPicPr>
          <p:nvPr/>
        </p:nvPicPr>
        <p:blipFill>
          <a:blip r:embed="rId2"/>
          <a:stretch>
            <a:fillRect/>
          </a:stretch>
        </p:blipFill>
        <p:spPr>
          <a:xfrm>
            <a:off x="150491" y="1121929"/>
            <a:ext cx="6542276" cy="5427256"/>
          </a:xfrm>
          <a:prstGeom prst="rect">
            <a:avLst/>
          </a:prstGeom>
        </p:spPr>
      </p:pic>
      <p:sp>
        <p:nvSpPr>
          <p:cNvPr id="5" name="Title 1">
            <a:extLst>
              <a:ext uri="{FF2B5EF4-FFF2-40B4-BE49-F238E27FC236}">
                <a16:creationId xmlns:a16="http://schemas.microsoft.com/office/drawing/2014/main" id="{5DDC295C-3FB7-4663-8B81-158D28CEC8D1}"/>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Changing the scan rate changes your CV</a:t>
            </a:r>
          </a:p>
        </p:txBody>
      </p:sp>
      <p:sp>
        <p:nvSpPr>
          <p:cNvPr id="7" name="TextBox 6">
            <a:extLst>
              <a:ext uri="{FF2B5EF4-FFF2-40B4-BE49-F238E27FC236}">
                <a16:creationId xmlns:a16="http://schemas.microsoft.com/office/drawing/2014/main" id="{5B3B2741-990D-3C42-2B3A-80931060B84A}"/>
              </a:ext>
            </a:extLst>
          </p:cNvPr>
          <p:cNvSpPr txBox="1"/>
          <p:nvPr/>
        </p:nvSpPr>
        <p:spPr>
          <a:xfrm>
            <a:off x="7086026" y="3004752"/>
            <a:ext cx="4267773" cy="1754326"/>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When applying faster scan rates, there is less time to pass the same number of coulombs (C) at the electrode surface (surface area dependent). Because of this, larger peak currents are observed as there is a smaller time value in the denominator.</a:t>
            </a:r>
            <a:endParaRPr lang="en-US" dirty="0"/>
          </a:p>
        </p:txBody>
      </p:sp>
      <p:sp>
        <p:nvSpPr>
          <p:cNvPr id="9" name="TextBox 8">
            <a:extLst>
              <a:ext uri="{FF2B5EF4-FFF2-40B4-BE49-F238E27FC236}">
                <a16:creationId xmlns:a16="http://schemas.microsoft.com/office/drawing/2014/main" id="{F0E10430-A93F-E09F-126D-FC5D134DEB62}"/>
              </a:ext>
            </a:extLst>
          </p:cNvPr>
          <p:cNvSpPr txBox="1"/>
          <p:nvPr/>
        </p:nvSpPr>
        <p:spPr>
          <a:xfrm>
            <a:off x="7086027" y="1194258"/>
            <a:ext cx="4267773" cy="1754326"/>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As the potential is changed at different rates, the amount of current passed at the oxidation and reduction peak currents changes. This phenomenon can be rationalized by looking at the units of current (A = C/s). </a:t>
            </a:r>
            <a:endParaRPr lang="en-US" dirty="0"/>
          </a:p>
        </p:txBody>
      </p:sp>
      <p:sp>
        <p:nvSpPr>
          <p:cNvPr id="10" name="TextBox 9">
            <a:extLst>
              <a:ext uri="{FF2B5EF4-FFF2-40B4-BE49-F238E27FC236}">
                <a16:creationId xmlns:a16="http://schemas.microsoft.com/office/drawing/2014/main" id="{A0AE1663-DA95-76F8-0608-07610E8BE1E8}"/>
              </a:ext>
            </a:extLst>
          </p:cNvPr>
          <p:cNvSpPr txBox="1"/>
          <p:nvPr/>
        </p:nvSpPr>
        <p:spPr>
          <a:xfrm>
            <a:off x="7086026" y="4867511"/>
            <a:ext cx="4267773" cy="923330"/>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Varying the applied scan rate is useful for both qualitatively and quantitatively interpreting your CVs.</a:t>
            </a:r>
            <a:endParaRPr lang="en-US" dirty="0"/>
          </a:p>
        </p:txBody>
      </p:sp>
      <p:sp>
        <p:nvSpPr>
          <p:cNvPr id="2" name="TextBox 1">
            <a:extLst>
              <a:ext uri="{FF2B5EF4-FFF2-40B4-BE49-F238E27FC236}">
                <a16:creationId xmlns:a16="http://schemas.microsoft.com/office/drawing/2014/main" id="{6C4E716C-9725-2F18-71A6-2C8C169DC999}"/>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99197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DC295C-3FB7-4663-8B81-158D28CEC8D1}"/>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CVs can have multiple redox features</a:t>
            </a:r>
          </a:p>
        </p:txBody>
      </p:sp>
      <p:pic>
        <p:nvPicPr>
          <p:cNvPr id="2" name="Picture 1">
            <a:extLst>
              <a:ext uri="{FF2B5EF4-FFF2-40B4-BE49-F238E27FC236}">
                <a16:creationId xmlns:a16="http://schemas.microsoft.com/office/drawing/2014/main" id="{E322B6E3-C4C3-631F-C343-5E1C1CDF3603}"/>
              </a:ext>
            </a:extLst>
          </p:cNvPr>
          <p:cNvPicPr>
            <a:picLocks noChangeAspect="1"/>
          </p:cNvPicPr>
          <p:nvPr/>
        </p:nvPicPr>
        <p:blipFill>
          <a:blip r:embed="rId2"/>
          <a:stretch>
            <a:fillRect/>
          </a:stretch>
        </p:blipFill>
        <p:spPr>
          <a:xfrm>
            <a:off x="85979" y="962526"/>
            <a:ext cx="6724407" cy="5491200"/>
          </a:xfrm>
          <a:prstGeom prst="rect">
            <a:avLst/>
          </a:prstGeom>
        </p:spPr>
      </p:pic>
      <p:pic>
        <p:nvPicPr>
          <p:cNvPr id="3" name="Picture 2">
            <a:extLst>
              <a:ext uri="{FF2B5EF4-FFF2-40B4-BE49-F238E27FC236}">
                <a16:creationId xmlns:a16="http://schemas.microsoft.com/office/drawing/2014/main" id="{58A89561-E1C3-EB3F-5847-806F1ED51E42}"/>
              </a:ext>
            </a:extLst>
          </p:cNvPr>
          <p:cNvPicPr>
            <a:picLocks noChangeAspect="1"/>
          </p:cNvPicPr>
          <p:nvPr/>
        </p:nvPicPr>
        <p:blipFill>
          <a:blip r:embed="rId3"/>
          <a:stretch>
            <a:fillRect/>
          </a:stretch>
        </p:blipFill>
        <p:spPr>
          <a:xfrm>
            <a:off x="7547739" y="1052225"/>
            <a:ext cx="3600450" cy="2085975"/>
          </a:xfrm>
          <a:prstGeom prst="rect">
            <a:avLst/>
          </a:prstGeom>
        </p:spPr>
      </p:pic>
      <p:sp>
        <p:nvSpPr>
          <p:cNvPr id="6" name="TextBox 5">
            <a:extLst>
              <a:ext uri="{FF2B5EF4-FFF2-40B4-BE49-F238E27FC236}">
                <a16:creationId xmlns:a16="http://schemas.microsoft.com/office/drawing/2014/main" id="{159757B1-BBFA-65BB-78C1-55989EC4F067}"/>
              </a:ext>
            </a:extLst>
          </p:cNvPr>
          <p:cNvSpPr txBox="1"/>
          <p:nvPr/>
        </p:nvSpPr>
        <p:spPr>
          <a:xfrm>
            <a:off x="6912685" y="2967335"/>
            <a:ext cx="4870558" cy="92333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Example: each of the nitrogen atoms on this molecule can undergo reversible oxidations. This leads to two reversible redox features in the CV.</a:t>
            </a:r>
          </a:p>
        </p:txBody>
      </p:sp>
      <p:sp>
        <p:nvSpPr>
          <p:cNvPr id="8" name="TextBox 7">
            <a:extLst>
              <a:ext uri="{FF2B5EF4-FFF2-40B4-BE49-F238E27FC236}">
                <a16:creationId xmlns:a16="http://schemas.microsoft.com/office/drawing/2014/main" id="{4A70C36A-DBB0-1EC3-2748-2674E937A100}"/>
              </a:ext>
            </a:extLst>
          </p:cNvPr>
          <p:cNvSpPr txBox="1"/>
          <p:nvPr/>
        </p:nvSpPr>
        <p:spPr>
          <a:xfrm>
            <a:off x="6912685" y="4314646"/>
            <a:ext cx="4870558" cy="1477328"/>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Mechanism:</a:t>
            </a:r>
          </a:p>
          <a:p>
            <a:pPr algn="ctr"/>
            <a:r>
              <a:rPr lang="en-US"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sym typeface="Wingdings" panose="05000000000000000000" pitchFamily="2" charset="2"/>
              </a:rPr>
              <a:t> 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p>
          <a:p>
            <a:pPr algn="ctr"/>
            <a:r>
              <a:rPr lang="en-US" dirty="0">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 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2+</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p>
          <a:p>
            <a:pPr algn="ctr"/>
            <a:r>
              <a:rPr lang="en-US" dirty="0">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2+ </a:t>
            </a:r>
            <a:r>
              <a:rPr lang="en-US" dirty="0">
                <a:latin typeface="Times New Roman" panose="02020603050405020304" pitchFamily="18" charset="0"/>
                <a:cs typeface="Times New Roman" panose="02020603050405020304" pitchFamily="18" charset="0"/>
                <a:sym typeface="Wingdings" panose="05000000000000000000" pitchFamily="2" charset="2"/>
              </a:rPr>
              <a:t>+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 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p>
          <a:p>
            <a:pPr algn="ctr"/>
            <a:r>
              <a:rPr lang="en-US" dirty="0">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A</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25A75B6-53FE-12B6-0388-9F2493F30192}"/>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3090739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15A9-EEBC-6B91-3266-9499DD2DA562}"/>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How-To overview</a:t>
            </a:r>
          </a:p>
        </p:txBody>
      </p:sp>
      <p:sp>
        <p:nvSpPr>
          <p:cNvPr id="4" name="Rectangle 3">
            <a:extLst>
              <a:ext uri="{FF2B5EF4-FFF2-40B4-BE49-F238E27FC236}">
                <a16:creationId xmlns:a16="http://schemas.microsoft.com/office/drawing/2014/main" id="{EC1A975C-B3A6-EAD0-396A-9446B29B6A40}"/>
              </a:ext>
            </a:extLst>
          </p:cNvPr>
          <p:cNvSpPr/>
          <p:nvPr/>
        </p:nvSpPr>
        <p:spPr>
          <a:xfrm>
            <a:off x="1258159" y="1959429"/>
            <a:ext cx="2475067" cy="2241311"/>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Electrochemical cell, function of electrodes, CV theory, impact of scan rate, embedded chemical steps</a:t>
            </a:r>
          </a:p>
        </p:txBody>
      </p:sp>
      <p:sp>
        <p:nvSpPr>
          <p:cNvPr id="5" name="Rectangle 4">
            <a:extLst>
              <a:ext uri="{FF2B5EF4-FFF2-40B4-BE49-F238E27FC236}">
                <a16:creationId xmlns:a16="http://schemas.microsoft.com/office/drawing/2014/main" id="{010825BB-0ADF-1A03-8FFB-4887A931EA8D}"/>
              </a:ext>
            </a:extLst>
          </p:cNvPr>
          <p:cNvSpPr/>
          <p:nvPr/>
        </p:nvSpPr>
        <p:spPr>
          <a:xfrm>
            <a:off x="4824090" y="1959428"/>
            <a:ext cx="2475067" cy="2241311"/>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Common quantitative &amp; qualitative interpretation techniques</a:t>
            </a:r>
            <a:r>
              <a:rPr lang="en-US" dirty="0">
                <a:solidFill>
                  <a:schemeClr val="tx1"/>
                </a:solidFill>
              </a:rPr>
              <a:t> </a:t>
            </a:r>
          </a:p>
        </p:txBody>
      </p:sp>
      <p:sp>
        <p:nvSpPr>
          <p:cNvPr id="6" name="Rectangle 5">
            <a:extLst>
              <a:ext uri="{FF2B5EF4-FFF2-40B4-BE49-F238E27FC236}">
                <a16:creationId xmlns:a16="http://schemas.microsoft.com/office/drawing/2014/main" id="{D5895DF0-FAAF-2A5D-1706-346D0D3ABEDE}"/>
              </a:ext>
            </a:extLst>
          </p:cNvPr>
          <p:cNvSpPr/>
          <p:nvPr/>
        </p:nvSpPr>
        <p:spPr>
          <a:xfrm>
            <a:off x="8390021" y="1959427"/>
            <a:ext cx="2475067" cy="2241311"/>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Practical use: performing CV in the Shaw group</a:t>
            </a:r>
          </a:p>
        </p:txBody>
      </p:sp>
      <p:sp>
        <p:nvSpPr>
          <p:cNvPr id="7" name="Oval 6">
            <a:extLst>
              <a:ext uri="{FF2B5EF4-FFF2-40B4-BE49-F238E27FC236}">
                <a16:creationId xmlns:a16="http://schemas.microsoft.com/office/drawing/2014/main" id="{1A542314-1607-7B21-738B-AFFCA4A0CA57}"/>
              </a:ext>
            </a:extLst>
          </p:cNvPr>
          <p:cNvSpPr/>
          <p:nvPr/>
        </p:nvSpPr>
        <p:spPr>
          <a:xfrm>
            <a:off x="2101682" y="4393580"/>
            <a:ext cx="788020" cy="788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1</a:t>
            </a:r>
          </a:p>
        </p:txBody>
      </p:sp>
      <p:sp>
        <p:nvSpPr>
          <p:cNvPr id="8" name="Oval 7">
            <a:extLst>
              <a:ext uri="{FF2B5EF4-FFF2-40B4-BE49-F238E27FC236}">
                <a16:creationId xmlns:a16="http://schemas.microsoft.com/office/drawing/2014/main" id="{A0D70452-9C73-6754-BC1C-30C144EAFB6D}"/>
              </a:ext>
            </a:extLst>
          </p:cNvPr>
          <p:cNvSpPr/>
          <p:nvPr/>
        </p:nvSpPr>
        <p:spPr>
          <a:xfrm>
            <a:off x="5701990" y="4393580"/>
            <a:ext cx="788020" cy="788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2</a:t>
            </a:r>
          </a:p>
        </p:txBody>
      </p:sp>
      <p:sp>
        <p:nvSpPr>
          <p:cNvPr id="9" name="Oval 8">
            <a:extLst>
              <a:ext uri="{FF2B5EF4-FFF2-40B4-BE49-F238E27FC236}">
                <a16:creationId xmlns:a16="http://schemas.microsoft.com/office/drawing/2014/main" id="{16B9DEB1-37F5-1C4B-1F78-C93830D08738}"/>
              </a:ext>
            </a:extLst>
          </p:cNvPr>
          <p:cNvSpPr/>
          <p:nvPr/>
        </p:nvSpPr>
        <p:spPr>
          <a:xfrm>
            <a:off x="9233544" y="4393580"/>
            <a:ext cx="788020" cy="78802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3</a:t>
            </a:r>
          </a:p>
        </p:txBody>
      </p:sp>
      <p:sp>
        <p:nvSpPr>
          <p:cNvPr id="3" name="TextBox 2">
            <a:extLst>
              <a:ext uri="{FF2B5EF4-FFF2-40B4-BE49-F238E27FC236}">
                <a16:creationId xmlns:a16="http://schemas.microsoft.com/office/drawing/2014/main" id="{C2795565-18A7-1929-53BA-74AF6032DDD7}"/>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578828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DC295C-3FB7-4663-8B81-158D28CEC8D1}"/>
              </a:ext>
            </a:extLst>
          </p:cNvPr>
          <p:cNvSpPr>
            <a:spLocks noGrp="1"/>
          </p:cNvSpPr>
          <p:nvPr>
            <p:ph type="title"/>
          </p:nvPr>
        </p:nvSpPr>
        <p:spPr>
          <a:xfrm>
            <a:off x="838200" y="90117"/>
            <a:ext cx="10515600" cy="803657"/>
          </a:xfrm>
        </p:spPr>
        <p:txBody>
          <a:bodyPr>
            <a:noAutofit/>
          </a:bodyPr>
          <a:lstStyle/>
          <a:p>
            <a:pPr algn="ctr"/>
            <a:r>
              <a:rPr lang="en-US" sz="3600" dirty="0">
                <a:latin typeface="Times New Roman" panose="02020603050405020304" pitchFamily="18" charset="0"/>
                <a:cs typeface="Times New Roman" panose="02020603050405020304" pitchFamily="18" charset="0"/>
              </a:rPr>
              <a:t>It isn’t always so clean… reversibility &amp; chemical steps</a:t>
            </a:r>
          </a:p>
        </p:txBody>
      </p:sp>
      <p:pic>
        <p:nvPicPr>
          <p:cNvPr id="2" name="Picture 4" descr="See the source image">
            <a:extLst>
              <a:ext uri="{FF2B5EF4-FFF2-40B4-BE49-F238E27FC236}">
                <a16:creationId xmlns:a16="http://schemas.microsoft.com/office/drawing/2014/main" id="{943930F9-4A30-ECBA-8DE0-C75DFA149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8" y="1082997"/>
            <a:ext cx="7356180" cy="27953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1383B9-73C5-1ABD-AA8D-651B78F775CC}"/>
              </a:ext>
            </a:extLst>
          </p:cNvPr>
          <p:cNvSpPr txBox="1"/>
          <p:nvPr/>
        </p:nvSpPr>
        <p:spPr>
          <a:xfrm>
            <a:off x="261257" y="4067568"/>
            <a:ext cx="7287699" cy="2800767"/>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Reversible: </a:t>
            </a:r>
            <a:r>
              <a:rPr lang="en-US" sz="1600" dirty="0">
                <a:latin typeface="Times New Roman" panose="02020603050405020304" pitchFamily="18" charset="0"/>
                <a:cs typeface="Times New Roman" panose="02020603050405020304" pitchFamily="18" charset="0"/>
              </a:rPr>
              <a:t>redox feature with equal oxidation/reduction peak currents (areas) with peak splitting ~60-80 mV (59 mV peak splitting is the ideal value for a 1 electron transfer due to the Nernst equation RT/</a:t>
            </a:r>
            <a:r>
              <a:rPr lang="en-US" sz="1600" dirty="0" err="1">
                <a:latin typeface="Times New Roman" panose="02020603050405020304" pitchFamily="18" charset="0"/>
                <a:cs typeface="Times New Roman" panose="02020603050405020304" pitchFamily="18" charset="0"/>
              </a:rPr>
              <a:t>nF</a:t>
            </a:r>
            <a:r>
              <a:rPr lang="en-US" sz="1600" dirty="0">
                <a:latin typeface="Times New Roman" panose="02020603050405020304" pitchFamily="18" charset="0"/>
                <a:cs typeface="Times New Roman" panose="02020603050405020304" pitchFamily="18" charset="0"/>
              </a:rPr>
              <a:t> = 0.05916 V difference for a redox couple.) ~29.5 mV splitting for 2 e</a:t>
            </a:r>
            <a:r>
              <a:rPr lang="en-US" sz="1600" baseline="300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transfer.</a:t>
            </a:r>
          </a:p>
          <a:p>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Quasi-reversible: </a:t>
            </a:r>
            <a:r>
              <a:rPr lang="en-US" sz="1600" dirty="0">
                <a:latin typeface="Times New Roman" panose="02020603050405020304" pitchFamily="18" charset="0"/>
                <a:cs typeface="Times New Roman" panose="02020603050405020304" pitchFamily="18" charset="0"/>
              </a:rPr>
              <a:t>redox feature with ~equal oxidation/reduction peak currents (areas) with peak splitting 80-250 mV. Indicates slower electron transfer kinetics.</a:t>
            </a:r>
          </a:p>
          <a:p>
            <a:endParaRPr lang="en-US" sz="16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Irreversible: </a:t>
            </a:r>
            <a:r>
              <a:rPr lang="en-US" sz="1600" dirty="0">
                <a:latin typeface="Times New Roman" panose="02020603050405020304" pitchFamily="18" charset="0"/>
                <a:cs typeface="Times New Roman" panose="02020603050405020304" pitchFamily="18" charset="0"/>
              </a:rPr>
              <a:t>redox feature with unequal oxidation/reduction peak currents and/or peak splitting &gt; 250 mV. Indicates very slow electron transfer kinetics and possibly chemical steps.</a:t>
            </a:r>
            <a:endParaRPr lang="en-US" sz="16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9C9093A-2400-5CE5-43F2-0ACAC775F99A}"/>
                  </a:ext>
                </a:extLst>
              </p:cNvPr>
              <p:cNvSpPr txBox="1"/>
              <p:nvPr/>
            </p:nvSpPr>
            <p:spPr>
              <a:xfrm>
                <a:off x="6708464" y="1964867"/>
                <a:ext cx="6094854" cy="5598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rgbClr val="836967"/>
                              </a:solidFill>
                              <a:latin typeface="Cambria Math" panose="02040503050406030204" pitchFamily="18" charset="0"/>
                            </a:rPr>
                          </m:ctrlPr>
                        </m:fPr>
                        <m:num>
                          <m:r>
                            <a:rPr lang="en-US" sz="1600">
                              <a:latin typeface="Cambria Math" panose="02040503050406030204" pitchFamily="18" charset="0"/>
                            </a:rPr>
                            <m:t>8.314</m:t>
                          </m:r>
                          <m:r>
                            <a:rPr lang="en-US" sz="1600" i="0">
                              <a:latin typeface="Cambria Math" panose="02040503050406030204" pitchFamily="18" charset="0"/>
                            </a:rPr>
                            <m:t> </m:t>
                          </m:r>
                          <m:r>
                            <a:rPr lang="en-US" sz="1600" i="1">
                              <a:latin typeface="Cambria Math" panose="02040503050406030204" pitchFamily="18" charset="0"/>
                            </a:rPr>
                            <m:t>𝐽</m:t>
                          </m:r>
                          <m:r>
                            <a:rPr lang="en-US" sz="1600" i="0">
                              <a:latin typeface="Cambria Math" panose="02040503050406030204" pitchFamily="18" charset="0"/>
                            </a:rPr>
                            <m:t>∗298 </m:t>
                          </m:r>
                          <m:r>
                            <a:rPr lang="en-US" sz="1600" i="1" strike="sngStrike">
                              <a:latin typeface="Cambria Math" panose="02040503050406030204" pitchFamily="18" charset="0"/>
                            </a:rPr>
                            <m:t>𝐾</m:t>
                          </m:r>
                          <m:r>
                            <a:rPr lang="en-US" sz="1600" i="0">
                              <a:latin typeface="Cambria Math" panose="02040503050406030204" pitchFamily="18" charset="0"/>
                            </a:rPr>
                            <m:t> </m:t>
                          </m:r>
                          <m:r>
                            <a:rPr lang="en-US" sz="1600" i="1" strike="sngStrike">
                              <a:latin typeface="Cambria Math" panose="02040503050406030204" pitchFamily="18" charset="0"/>
                            </a:rPr>
                            <m:t>𝑚𝑜𝑙</m:t>
                          </m:r>
                        </m:num>
                        <m:den>
                          <m:r>
                            <a:rPr lang="en-US" sz="1600" i="0">
                              <a:latin typeface="Cambria Math" panose="02040503050406030204" pitchFamily="18" charset="0"/>
                            </a:rPr>
                            <m:t> 96485 </m:t>
                          </m:r>
                          <m:r>
                            <a:rPr lang="en-US" sz="1600" i="1">
                              <a:latin typeface="Cambria Math" panose="02040503050406030204" pitchFamily="18" charset="0"/>
                            </a:rPr>
                            <m:t>𝐶</m:t>
                          </m:r>
                          <m:r>
                            <a:rPr lang="en-US" sz="1600" i="0">
                              <a:latin typeface="Cambria Math" panose="02040503050406030204" pitchFamily="18" charset="0"/>
                            </a:rPr>
                            <m:t> </m:t>
                          </m:r>
                          <m:r>
                            <a:rPr lang="en-US" sz="1600" i="1" strike="sngStrike">
                              <a:latin typeface="Cambria Math" panose="02040503050406030204" pitchFamily="18" charset="0"/>
                            </a:rPr>
                            <m:t>𝑚𝑜𝑙</m:t>
                          </m:r>
                          <m:r>
                            <a:rPr lang="en-US" sz="1600" i="0">
                              <a:latin typeface="Cambria Math" panose="02040503050406030204" pitchFamily="18" charset="0"/>
                            </a:rPr>
                            <m:t>∗</m:t>
                          </m:r>
                          <m:r>
                            <a:rPr lang="en-US" sz="1600" i="1" strike="sngStrike">
                              <a:latin typeface="Cambria Math" panose="02040503050406030204" pitchFamily="18" charset="0"/>
                            </a:rPr>
                            <m:t>𝐾</m:t>
                          </m:r>
                        </m:den>
                      </m:f>
                      <m:r>
                        <a:rPr lang="en-US" sz="1600" i="0">
                          <a:latin typeface="Cambria Math" panose="02040503050406030204" pitchFamily="18" charset="0"/>
                        </a:rPr>
                        <m:t>=0.05916</m:t>
                      </m:r>
                      <m:f>
                        <m:fPr>
                          <m:ctrlPr>
                            <a:rPr lang="en-US" sz="1600" i="1">
                              <a:solidFill>
                                <a:srgbClr val="836967"/>
                              </a:solidFill>
                              <a:latin typeface="Cambria Math" panose="02040503050406030204" pitchFamily="18" charset="0"/>
                            </a:rPr>
                          </m:ctrlPr>
                        </m:fPr>
                        <m:num>
                          <m:r>
                            <a:rPr lang="en-US" sz="1600" i="1">
                              <a:latin typeface="Cambria Math" panose="02040503050406030204" pitchFamily="18" charset="0"/>
                            </a:rPr>
                            <m:t>𝐽</m:t>
                          </m:r>
                        </m:num>
                        <m:den>
                          <m:r>
                            <a:rPr lang="en-US" sz="1600" i="1">
                              <a:latin typeface="Cambria Math" panose="02040503050406030204" pitchFamily="18" charset="0"/>
                            </a:rPr>
                            <m:t>𝐶</m:t>
                          </m:r>
                        </m:den>
                      </m:f>
                      <m:r>
                        <a:rPr lang="en-US" sz="1600" i="0">
                          <a:latin typeface="Cambria Math" panose="02040503050406030204" pitchFamily="18" charset="0"/>
                        </a:rPr>
                        <m:t>=0.05916 </m:t>
                      </m:r>
                      <m:r>
                        <a:rPr lang="en-US" sz="1600" i="1">
                          <a:latin typeface="Cambria Math" panose="02040503050406030204" pitchFamily="18" charset="0"/>
                        </a:rPr>
                        <m:t>𝑉</m:t>
                      </m:r>
                    </m:oMath>
                  </m:oMathPara>
                </a14:m>
                <a:endParaRPr lang="en-US" dirty="0"/>
              </a:p>
            </p:txBody>
          </p:sp>
        </mc:Choice>
        <mc:Fallback xmlns="">
          <p:sp>
            <p:nvSpPr>
              <p:cNvPr id="8" name="TextBox 7">
                <a:extLst>
                  <a:ext uri="{FF2B5EF4-FFF2-40B4-BE49-F238E27FC236}">
                    <a16:creationId xmlns:a16="http://schemas.microsoft.com/office/drawing/2014/main" id="{79C9093A-2400-5CE5-43F2-0ACAC775F99A}"/>
                  </a:ext>
                </a:extLst>
              </p:cNvPr>
              <p:cNvSpPr txBox="1">
                <a:spLocks noRot="1" noChangeAspect="1" noMove="1" noResize="1" noEditPoints="1" noAdjustHandles="1" noChangeArrowheads="1" noChangeShapeType="1" noTextEdit="1"/>
              </p:cNvSpPr>
              <p:nvPr/>
            </p:nvSpPr>
            <p:spPr>
              <a:xfrm>
                <a:off x="6708464" y="1964867"/>
                <a:ext cx="6094854" cy="559897"/>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AB3525A-C182-C7C4-90AD-1638EB248E1A}"/>
              </a:ext>
            </a:extLst>
          </p:cNvPr>
          <p:cNvSpPr txBox="1"/>
          <p:nvPr/>
        </p:nvSpPr>
        <p:spPr>
          <a:xfrm>
            <a:off x="8208975" y="1082997"/>
            <a:ext cx="3588848"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Reversible peak splitting math</a:t>
            </a:r>
          </a:p>
        </p:txBody>
      </p:sp>
      <p:cxnSp>
        <p:nvCxnSpPr>
          <p:cNvPr id="10" name="Straight Arrow Connector 9">
            <a:extLst>
              <a:ext uri="{FF2B5EF4-FFF2-40B4-BE49-F238E27FC236}">
                <a16:creationId xmlns:a16="http://schemas.microsoft.com/office/drawing/2014/main" id="{A3707B41-CF83-1CAC-BF79-24C2C0ED20F0}"/>
              </a:ext>
            </a:extLst>
          </p:cNvPr>
          <p:cNvCxnSpPr>
            <a:cxnSpLocks/>
          </p:cNvCxnSpPr>
          <p:nvPr/>
        </p:nvCxnSpPr>
        <p:spPr>
          <a:xfrm flipH="1" flipV="1">
            <a:off x="6656630" y="2632499"/>
            <a:ext cx="2040483" cy="578214"/>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4702358-AB72-2D6E-FBAC-19AB05649802}"/>
              </a:ext>
            </a:extLst>
          </p:cNvPr>
          <p:cNvSpPr txBox="1"/>
          <p:nvPr/>
        </p:nvSpPr>
        <p:spPr>
          <a:xfrm>
            <a:off x="7961467" y="3040433"/>
            <a:ext cx="3588848" cy="313932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Chemical steps</a:t>
            </a:r>
          </a:p>
          <a:p>
            <a:r>
              <a:rPr lang="en-US" dirty="0">
                <a:latin typeface="Times New Roman" panose="02020603050405020304" pitchFamily="18" charset="0"/>
                <a:cs typeface="Times New Roman" panose="02020603050405020304" pitchFamily="18" charset="0"/>
              </a:rPr>
              <a:t>A chemical step involves a chemical reaction coupled to the electron transfer. In this example, the mechanism looks something like:</a:t>
            </a:r>
          </a:p>
          <a:p>
            <a:pPr algn="ctr"/>
            <a:r>
              <a:rPr lang="en-US"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sym typeface="Wingdings" panose="05000000000000000000" pitchFamily="2" charset="2"/>
              </a:rPr>
              <a:t> 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p>
          <a:p>
            <a:pPr algn="ctr"/>
            <a:r>
              <a:rPr lang="en-US" dirty="0">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B  C</a:t>
            </a:r>
          </a:p>
          <a:p>
            <a:pPr algn="ct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 A (doesn’t occur)</a:t>
            </a:r>
          </a:p>
          <a:p>
            <a:endPar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r>
              <a:rPr lang="en-US" dirty="0">
                <a:latin typeface="Times New Roman" panose="02020603050405020304" pitchFamily="18" charset="0"/>
                <a:cs typeface="Times New Roman" panose="02020603050405020304" pitchFamily="18" charset="0"/>
                <a:sym typeface="Wingdings" panose="05000000000000000000" pitchFamily="2" charset="2"/>
              </a:rPr>
              <a:t>This is called an EC mechanism (electron transfer, chemical reaction) </a:t>
            </a:r>
          </a:p>
        </p:txBody>
      </p:sp>
      <p:sp>
        <p:nvSpPr>
          <p:cNvPr id="4" name="TextBox 3">
            <a:extLst>
              <a:ext uri="{FF2B5EF4-FFF2-40B4-BE49-F238E27FC236}">
                <a16:creationId xmlns:a16="http://schemas.microsoft.com/office/drawing/2014/main" id="{AA8A26DF-A0B9-20E4-C67B-CBD66B3F02F4}"/>
              </a:ext>
            </a:extLst>
          </p:cNvPr>
          <p:cNvSpPr txBox="1"/>
          <p:nvPr/>
        </p:nvSpPr>
        <p:spPr>
          <a:xfrm>
            <a:off x="7125676" y="1456886"/>
            <a:ext cx="5144518" cy="369332"/>
          </a:xfrm>
          <a:prstGeom prst="rect">
            <a:avLst/>
          </a:prstGeom>
          <a:noFill/>
        </p:spPr>
        <p:txBody>
          <a:bodyPr wrap="square" rtlCol="0">
            <a:spAutoFit/>
          </a:bodyPr>
          <a:lstStyle/>
          <a:p>
            <a:pPr algn="ctr"/>
            <a:r>
              <a:rPr lang="en-US" dirty="0">
                <a:solidFill>
                  <a:srgbClr val="202124"/>
                </a:solidFill>
                <a:latin typeface="Times New Roman" panose="02020603050405020304" pitchFamily="18" charset="0"/>
                <a:cs typeface="Times New Roman" panose="02020603050405020304" pitchFamily="18" charset="0"/>
              </a:rPr>
              <a:t>E</a:t>
            </a:r>
            <a:r>
              <a:rPr lang="en-US" b="0" i="0" dirty="0">
                <a:solidFill>
                  <a:srgbClr val="202124"/>
                </a:solidFill>
                <a:effectLst/>
                <a:latin typeface="Times New Roman" panose="02020603050405020304" pitchFamily="18" charset="0"/>
                <a:cs typeface="Times New Roman" panose="02020603050405020304" pitchFamily="18" charset="0"/>
              </a:rPr>
              <a:t> = </a:t>
            </a:r>
            <a:r>
              <a:rPr lang="en-US" b="0" i="0" dirty="0" err="1">
                <a:solidFill>
                  <a:srgbClr val="202124"/>
                </a:solidFill>
                <a:effectLst/>
                <a:latin typeface="Times New Roman" panose="02020603050405020304" pitchFamily="18" charset="0"/>
                <a:cs typeface="Times New Roman" panose="02020603050405020304" pitchFamily="18" charset="0"/>
              </a:rPr>
              <a:t>E</a:t>
            </a:r>
            <a:r>
              <a:rPr lang="en-US" baseline="30000" dirty="0" err="1">
                <a:solidFill>
                  <a:srgbClr val="202124"/>
                </a:solidFill>
                <a:latin typeface="Times New Roman" panose="02020603050405020304" pitchFamily="18" charset="0"/>
                <a:cs typeface="Times New Roman" panose="02020603050405020304" pitchFamily="18" charset="0"/>
              </a:rPr>
              <a:t>o</a:t>
            </a:r>
            <a:r>
              <a:rPr lang="en-US" baseline="30000" dirty="0">
                <a:solidFill>
                  <a:srgbClr val="202124"/>
                </a:solidFill>
                <a:latin typeface="Times New Roman" panose="02020603050405020304" pitchFamily="18" charset="0"/>
                <a:cs typeface="Times New Roman" panose="02020603050405020304" pitchFamily="18" charset="0"/>
              </a:rPr>
              <a:t> </a:t>
            </a:r>
            <a:r>
              <a:rPr lang="en-US" dirty="0">
                <a:solidFill>
                  <a:srgbClr val="202124"/>
                </a:solidFill>
                <a:latin typeface="Times New Roman" panose="02020603050405020304" pitchFamily="18" charset="0"/>
                <a:cs typeface="Times New Roman" panose="02020603050405020304" pitchFamily="18" charset="0"/>
              </a:rPr>
              <a:t>- (</a:t>
            </a:r>
            <a:r>
              <a:rPr lang="en-US" dirty="0">
                <a:solidFill>
                  <a:srgbClr val="202124"/>
                </a:solidFill>
                <a:highlight>
                  <a:srgbClr val="FFFF00"/>
                </a:highlight>
                <a:latin typeface="Times New Roman" panose="02020603050405020304" pitchFamily="18" charset="0"/>
                <a:cs typeface="Times New Roman" panose="02020603050405020304" pitchFamily="18" charset="0"/>
              </a:rPr>
              <a:t>RT/</a:t>
            </a:r>
            <a:r>
              <a:rPr lang="en-US" dirty="0" err="1">
                <a:solidFill>
                  <a:srgbClr val="202124"/>
                </a:solidFill>
                <a:highlight>
                  <a:srgbClr val="FFFF00"/>
                </a:highlight>
                <a:latin typeface="Times New Roman" panose="02020603050405020304" pitchFamily="18" charset="0"/>
                <a:cs typeface="Times New Roman" panose="02020603050405020304" pitchFamily="18" charset="0"/>
              </a:rPr>
              <a:t>nF</a:t>
            </a:r>
            <a:r>
              <a:rPr lang="en-US" dirty="0">
                <a:solidFill>
                  <a:srgbClr val="202124"/>
                </a:solidFill>
                <a:latin typeface="Times New Roman" panose="02020603050405020304" pitchFamily="18" charset="0"/>
                <a:cs typeface="Times New Roman" panose="02020603050405020304" pitchFamily="18" charset="0"/>
              </a:rPr>
              <a:t>)ln(Q) </a:t>
            </a:r>
            <a:r>
              <a:rPr lang="en-US" b="1" dirty="0">
                <a:solidFill>
                  <a:srgbClr val="202124"/>
                </a:solidFill>
                <a:latin typeface="Times New Roman" panose="02020603050405020304" pitchFamily="18" charset="0"/>
                <a:cs typeface="Times New Roman" panose="02020603050405020304" pitchFamily="18" charset="0"/>
              </a:rPr>
              <a:t>Nernst equation</a:t>
            </a:r>
            <a:r>
              <a:rPr lang="en-US" b="1" i="0" dirty="0">
                <a:solidFill>
                  <a:srgbClr val="202124"/>
                </a:solidFill>
                <a:effectLst/>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7A199BB-F9AA-A015-CAFD-E24A9605D463}"/>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a:t>
            </a:r>
          </a:p>
        </p:txBody>
      </p:sp>
    </p:spTree>
    <p:extLst>
      <p:ext uri="{BB962C8B-B14F-4D97-AF65-F5344CB8AC3E}">
        <p14:creationId xmlns:p14="http://schemas.microsoft.com/office/powerpoint/2010/main" val="2957204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DC295C-3FB7-4663-8B81-158D28CEC8D1}"/>
              </a:ext>
            </a:extLst>
          </p:cNvPr>
          <p:cNvSpPr>
            <a:spLocks noGrp="1"/>
          </p:cNvSpPr>
          <p:nvPr>
            <p:ph type="title"/>
          </p:nvPr>
        </p:nvSpPr>
        <p:spPr>
          <a:xfrm>
            <a:off x="838200" y="90117"/>
            <a:ext cx="10515600" cy="803657"/>
          </a:xfrm>
        </p:spPr>
        <p:txBody>
          <a:bodyPr>
            <a:noAutofit/>
          </a:bodyPr>
          <a:lstStyle/>
          <a:p>
            <a:pPr algn="ctr"/>
            <a:r>
              <a:rPr lang="en-US" sz="3600" dirty="0">
                <a:latin typeface="Times New Roman" panose="02020603050405020304" pitchFamily="18" charset="0"/>
                <a:cs typeface="Times New Roman" panose="02020603050405020304" pitchFamily="18" charset="0"/>
              </a:rPr>
              <a:t>Another chemical step mechanism example</a:t>
            </a:r>
          </a:p>
        </p:txBody>
      </p:sp>
      <p:pic>
        <p:nvPicPr>
          <p:cNvPr id="6" name="Picture 5">
            <a:extLst>
              <a:ext uri="{FF2B5EF4-FFF2-40B4-BE49-F238E27FC236}">
                <a16:creationId xmlns:a16="http://schemas.microsoft.com/office/drawing/2014/main" id="{079FEA0A-3857-2B33-1FBF-76B3DE482517}"/>
              </a:ext>
            </a:extLst>
          </p:cNvPr>
          <p:cNvPicPr>
            <a:picLocks noChangeAspect="1"/>
          </p:cNvPicPr>
          <p:nvPr/>
        </p:nvPicPr>
        <p:blipFill>
          <a:blip r:embed="rId2"/>
          <a:stretch>
            <a:fillRect/>
          </a:stretch>
        </p:blipFill>
        <p:spPr>
          <a:xfrm>
            <a:off x="659601" y="990027"/>
            <a:ext cx="5784071" cy="3368842"/>
          </a:xfrm>
          <a:prstGeom prst="rect">
            <a:avLst/>
          </a:prstGeom>
        </p:spPr>
      </p:pic>
      <p:sp>
        <p:nvSpPr>
          <p:cNvPr id="11" name="TextBox 10">
            <a:extLst>
              <a:ext uri="{FF2B5EF4-FFF2-40B4-BE49-F238E27FC236}">
                <a16:creationId xmlns:a16="http://schemas.microsoft.com/office/drawing/2014/main" id="{A588517B-3658-83FE-3502-7BB3BECF166C}"/>
              </a:ext>
            </a:extLst>
          </p:cNvPr>
          <p:cNvSpPr txBox="1"/>
          <p:nvPr/>
        </p:nvSpPr>
        <p:spPr>
          <a:xfrm>
            <a:off x="49845" y="4643404"/>
            <a:ext cx="6094854" cy="1754326"/>
          </a:xfrm>
          <a:prstGeom prst="rect">
            <a:avLst/>
          </a:prstGeom>
          <a:noFill/>
        </p:spPr>
        <p:txBody>
          <a:bodyPr wrap="square">
            <a:spAutoFit/>
          </a:bodyPr>
          <a:lstStyle/>
          <a:p>
            <a:pPr algn="ctr"/>
            <a:r>
              <a:rPr lang="en-US" dirty="0">
                <a:latin typeface="Times New Roman" panose="02020603050405020304" pitchFamily="18" charset="0"/>
                <a:cs typeface="Times New Roman" panose="02020603050405020304" pitchFamily="18" charset="0"/>
              </a:rPr>
              <a:t>ECE mechanism</a:t>
            </a:r>
          </a:p>
          <a:p>
            <a:pPr algn="ctr"/>
            <a:r>
              <a:rPr lang="en-US"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sym typeface="Wingdings" panose="05000000000000000000" pitchFamily="2" charset="2"/>
              </a:rPr>
              <a:t> 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algn="ctr"/>
            <a:r>
              <a:rPr lang="en-US" dirty="0">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B  C</a:t>
            </a:r>
          </a:p>
          <a:p>
            <a:pPr algn="ctr"/>
            <a:r>
              <a:rPr lang="en-US" dirty="0">
                <a:latin typeface="Times New Roman" panose="02020603050405020304" pitchFamily="18" charset="0"/>
                <a:cs typeface="Times New Roman" panose="02020603050405020304" pitchFamily="18" charset="0"/>
                <a:sym typeface="Wingdings" panose="05000000000000000000" pitchFamily="2" charset="2"/>
              </a:rPr>
              <a:t>C  C</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algn="ctr"/>
            <a:r>
              <a:rPr lang="en-US" dirty="0">
                <a:latin typeface="Times New Roman" panose="02020603050405020304" pitchFamily="18" charset="0"/>
                <a:cs typeface="Times New Roman" panose="02020603050405020304" pitchFamily="18" charset="0"/>
                <a:sym typeface="Wingdings" panose="05000000000000000000" pitchFamily="2" charset="2"/>
              </a:rPr>
              <a:t>C</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C</a:t>
            </a:r>
            <a:endParaRPr lang="en-US" baseline="30000" dirty="0">
              <a:latin typeface="Times New Roman" panose="02020603050405020304" pitchFamily="18" charset="0"/>
              <a:cs typeface="Times New Roman" panose="02020603050405020304" pitchFamily="18" charset="0"/>
              <a:sym typeface="Wingdings" panose="05000000000000000000" pitchFamily="2" charset="2"/>
            </a:endParaRPr>
          </a:p>
          <a:p>
            <a:pPr algn="ct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e</a:t>
            </a:r>
            <a:r>
              <a:rPr lang="en-US" baseline="30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 A (doesn’t occur)</a:t>
            </a:r>
          </a:p>
        </p:txBody>
      </p:sp>
      <p:sp>
        <p:nvSpPr>
          <p:cNvPr id="12" name="TextBox 11">
            <a:extLst>
              <a:ext uri="{FF2B5EF4-FFF2-40B4-BE49-F238E27FC236}">
                <a16:creationId xmlns:a16="http://schemas.microsoft.com/office/drawing/2014/main" id="{3DB59A60-0DD7-3258-A650-830B387B5B4A}"/>
              </a:ext>
            </a:extLst>
          </p:cNvPr>
          <p:cNvSpPr txBox="1"/>
          <p:nvPr/>
        </p:nvSpPr>
        <p:spPr>
          <a:xfrm>
            <a:off x="7300720" y="1705482"/>
            <a:ext cx="3620516" cy="1477328"/>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Types of steps:</a:t>
            </a:r>
          </a:p>
          <a:p>
            <a:pPr algn="ctr"/>
            <a:r>
              <a:rPr lang="en-US" dirty="0">
                <a:latin typeface="Times New Roman" panose="02020603050405020304" pitchFamily="18" charset="0"/>
                <a:cs typeface="Times New Roman" panose="02020603050405020304" pitchFamily="18" charset="0"/>
              </a:rPr>
              <a:t>E = electron transfer (rev or </a:t>
            </a:r>
            <a:r>
              <a:rPr lang="en-US" dirty="0" err="1">
                <a:latin typeface="Times New Roman" panose="02020603050405020304" pitchFamily="18" charset="0"/>
                <a:cs typeface="Times New Roman" panose="02020603050405020304" pitchFamily="18" charset="0"/>
              </a:rPr>
              <a:t>irrev</a:t>
            </a:r>
            <a:r>
              <a:rPr lang="en-US" dirty="0">
                <a:latin typeface="Times New Roman" panose="02020603050405020304" pitchFamily="18" charset="0"/>
                <a:cs typeface="Times New Roman" panose="02020603050405020304" pitchFamily="18" charset="0"/>
              </a:rPr>
              <a:t>)</a:t>
            </a:r>
          </a:p>
          <a:p>
            <a:pPr algn="ctr"/>
            <a:r>
              <a:rPr lang="en-US" dirty="0">
                <a:latin typeface="Times New Roman" panose="02020603050405020304" pitchFamily="18" charset="0"/>
                <a:cs typeface="Times New Roman" panose="02020603050405020304" pitchFamily="18" charset="0"/>
              </a:rPr>
              <a:t>C = chemical reaction (rev or </a:t>
            </a:r>
            <a:r>
              <a:rPr lang="en-US" dirty="0" err="1">
                <a:latin typeface="Times New Roman" panose="02020603050405020304" pitchFamily="18" charset="0"/>
                <a:cs typeface="Times New Roman" panose="02020603050405020304" pitchFamily="18" charset="0"/>
              </a:rPr>
              <a:t>irrev</a:t>
            </a:r>
            <a:r>
              <a:rPr lang="en-US" dirty="0">
                <a:latin typeface="Times New Roman" panose="02020603050405020304" pitchFamily="18" charset="0"/>
                <a:cs typeface="Times New Roman" panose="02020603050405020304" pitchFamily="18" charset="0"/>
              </a:rPr>
              <a:t>)</a:t>
            </a:r>
          </a:p>
          <a:p>
            <a:pPr algn="ctr"/>
            <a:r>
              <a:rPr lang="en-US" dirty="0">
                <a:latin typeface="Times New Roman" panose="02020603050405020304" pitchFamily="18" charset="0"/>
                <a:cs typeface="Times New Roman" panose="02020603050405020304" pitchFamily="18" charset="0"/>
              </a:rPr>
              <a:t>C</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catalytic step, generates product and regenerates reactant</a:t>
            </a:r>
          </a:p>
        </p:txBody>
      </p:sp>
      <p:sp>
        <p:nvSpPr>
          <p:cNvPr id="13" name="TextBox 12">
            <a:extLst>
              <a:ext uri="{FF2B5EF4-FFF2-40B4-BE49-F238E27FC236}">
                <a16:creationId xmlns:a16="http://schemas.microsoft.com/office/drawing/2014/main" id="{2652DC03-5C08-2E3E-7F04-7579183531B7}"/>
              </a:ext>
            </a:extLst>
          </p:cNvPr>
          <p:cNvSpPr txBox="1"/>
          <p:nvPr/>
        </p:nvSpPr>
        <p:spPr>
          <a:xfrm>
            <a:off x="7352284" y="3620205"/>
            <a:ext cx="3517388" cy="286232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An important note:</a:t>
            </a:r>
          </a:p>
          <a:p>
            <a:pPr algn="ctr"/>
            <a:r>
              <a:rPr lang="en-US" dirty="0">
                <a:latin typeface="Times New Roman" panose="02020603050405020304" pitchFamily="18" charset="0"/>
                <a:cs typeface="Times New Roman" panose="02020603050405020304" pitchFamily="18" charset="0"/>
              </a:rPr>
              <a:t>You can often tease out chemical steps and mechanisms by varying the scan rate. At slow scan rates the chemical reaction may have time to occur, but at faster scan rates you may outrace the chemical reaction and catch the electron transfer. Doing this is super helpful for understanding your system.</a:t>
            </a:r>
          </a:p>
        </p:txBody>
      </p:sp>
      <p:sp>
        <p:nvSpPr>
          <p:cNvPr id="2" name="TextBox 1">
            <a:extLst>
              <a:ext uri="{FF2B5EF4-FFF2-40B4-BE49-F238E27FC236}">
                <a16:creationId xmlns:a16="http://schemas.microsoft.com/office/drawing/2014/main" id="{71659118-C9A0-7761-C349-629DA8C20AEB}"/>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675367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DC295C-3FB7-4663-8B81-158D28CEC8D1}"/>
              </a:ext>
            </a:extLst>
          </p:cNvPr>
          <p:cNvSpPr>
            <a:spLocks noGrp="1"/>
          </p:cNvSpPr>
          <p:nvPr>
            <p:ph type="title"/>
          </p:nvPr>
        </p:nvSpPr>
        <p:spPr>
          <a:xfrm>
            <a:off x="838200" y="90117"/>
            <a:ext cx="10515600" cy="803657"/>
          </a:xfrm>
        </p:spPr>
        <p:txBody>
          <a:bodyPr>
            <a:noAutofit/>
          </a:bodyPr>
          <a:lstStyle/>
          <a:p>
            <a:pPr algn="ctr"/>
            <a:r>
              <a:rPr lang="en-US" sz="3600" dirty="0">
                <a:latin typeface="Times New Roman" panose="02020603050405020304" pitchFamily="18" charset="0"/>
                <a:cs typeface="Times New Roman" panose="02020603050405020304" pitchFamily="18" charset="0"/>
              </a:rPr>
              <a:t>One silly thing- different CV conventions…</a:t>
            </a:r>
          </a:p>
        </p:txBody>
      </p:sp>
      <p:pic>
        <p:nvPicPr>
          <p:cNvPr id="3" name="Picture 2">
            <a:extLst>
              <a:ext uri="{FF2B5EF4-FFF2-40B4-BE49-F238E27FC236}">
                <a16:creationId xmlns:a16="http://schemas.microsoft.com/office/drawing/2014/main" id="{E40DFC05-E2A8-B086-B03A-9EDD6A499628}"/>
              </a:ext>
            </a:extLst>
          </p:cNvPr>
          <p:cNvPicPr>
            <a:picLocks noChangeAspect="1"/>
          </p:cNvPicPr>
          <p:nvPr/>
        </p:nvPicPr>
        <p:blipFill>
          <a:blip r:embed="rId2"/>
          <a:stretch>
            <a:fillRect/>
          </a:stretch>
        </p:blipFill>
        <p:spPr>
          <a:xfrm>
            <a:off x="682476" y="971895"/>
            <a:ext cx="6041457" cy="4914210"/>
          </a:xfrm>
          <a:prstGeom prst="rect">
            <a:avLst/>
          </a:prstGeom>
        </p:spPr>
      </p:pic>
      <p:sp>
        <p:nvSpPr>
          <p:cNvPr id="4" name="TextBox 3">
            <a:extLst>
              <a:ext uri="{FF2B5EF4-FFF2-40B4-BE49-F238E27FC236}">
                <a16:creationId xmlns:a16="http://schemas.microsoft.com/office/drawing/2014/main" id="{C905A80E-4949-A650-E5A2-C578C9937CAC}"/>
              </a:ext>
            </a:extLst>
          </p:cNvPr>
          <p:cNvSpPr txBox="1"/>
          <p:nvPr/>
        </p:nvSpPr>
        <p:spPr>
          <a:xfrm>
            <a:off x="7614558" y="1720840"/>
            <a:ext cx="3623224" cy="341632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There are unfortunately two different conventions for reporting CV data, the US (Texas) and IUPAC conventions. They are just rotated by 180</a:t>
            </a:r>
            <a:r>
              <a:rPr lang="en-US" baseline="3000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 and have oxidation/reduction and high/low potentials flipped flopped. You will see both variants in literature, but for all cases moving to positive potentials = oxidation and moving to negative potentials = reduction.</a:t>
            </a:r>
          </a:p>
          <a:p>
            <a:endParaRPr lang="en-US"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2FECA75-9933-B42D-215F-5CAC913612EC}"/>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a:t>
            </a:r>
          </a:p>
        </p:txBody>
      </p:sp>
    </p:spTree>
    <p:extLst>
      <p:ext uri="{BB962C8B-B14F-4D97-AF65-F5344CB8AC3E}">
        <p14:creationId xmlns:p14="http://schemas.microsoft.com/office/powerpoint/2010/main" val="283951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DC295C-3FB7-4663-8B81-158D28CEC8D1}"/>
              </a:ext>
            </a:extLst>
          </p:cNvPr>
          <p:cNvSpPr>
            <a:spLocks noGrp="1"/>
          </p:cNvSpPr>
          <p:nvPr>
            <p:ph type="title"/>
          </p:nvPr>
        </p:nvSpPr>
        <p:spPr>
          <a:xfrm>
            <a:off x="838200" y="90117"/>
            <a:ext cx="10515600" cy="803657"/>
          </a:xfrm>
        </p:spPr>
        <p:txBody>
          <a:bodyPr>
            <a:noAutofit/>
          </a:bodyPr>
          <a:lstStyle/>
          <a:p>
            <a:pPr algn="ctr"/>
            <a:r>
              <a:rPr lang="en-US" sz="3600" dirty="0">
                <a:latin typeface="Times New Roman" panose="02020603050405020304" pitchFamily="18" charset="0"/>
                <a:cs typeface="Times New Roman" panose="02020603050405020304" pitchFamily="18" charset="0"/>
              </a:rPr>
              <a:t>Quantitative data from CV data – diffusion coefficient </a:t>
            </a:r>
          </a:p>
        </p:txBody>
      </p:sp>
      <p:pic>
        <p:nvPicPr>
          <p:cNvPr id="4" name="Picture 3">
            <a:extLst>
              <a:ext uri="{FF2B5EF4-FFF2-40B4-BE49-F238E27FC236}">
                <a16:creationId xmlns:a16="http://schemas.microsoft.com/office/drawing/2014/main" id="{72E4D68F-4E7F-13A8-16AB-6AABA7C515AB}"/>
              </a:ext>
            </a:extLst>
          </p:cNvPr>
          <p:cNvPicPr>
            <a:picLocks noChangeAspect="1"/>
          </p:cNvPicPr>
          <p:nvPr/>
        </p:nvPicPr>
        <p:blipFill>
          <a:blip r:embed="rId2"/>
          <a:stretch>
            <a:fillRect/>
          </a:stretch>
        </p:blipFill>
        <p:spPr>
          <a:xfrm>
            <a:off x="0" y="893774"/>
            <a:ext cx="6928658" cy="5781990"/>
          </a:xfrm>
          <a:prstGeom prst="rect">
            <a:avLst/>
          </a:prstGeom>
        </p:spPr>
      </p:pic>
      <p:sp>
        <p:nvSpPr>
          <p:cNvPr id="7" name="TextBox 6">
            <a:extLst>
              <a:ext uri="{FF2B5EF4-FFF2-40B4-BE49-F238E27FC236}">
                <a16:creationId xmlns:a16="http://schemas.microsoft.com/office/drawing/2014/main" id="{4BF4F75D-FABE-7993-6DC4-8301C92B91EC}"/>
              </a:ext>
            </a:extLst>
          </p:cNvPr>
          <p:cNvSpPr txBox="1"/>
          <p:nvPr/>
        </p:nvSpPr>
        <p:spPr>
          <a:xfrm>
            <a:off x="6730809" y="1021685"/>
            <a:ext cx="5461191" cy="1815882"/>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Diffusion Coefficient (cm</a:t>
            </a:r>
            <a:r>
              <a:rPr lang="en-US" sz="1600" b="1" baseline="30000" dirty="0">
                <a:latin typeface="Times New Roman" panose="02020603050405020304" pitchFamily="18" charset="0"/>
                <a:cs typeface="Times New Roman" panose="02020603050405020304" pitchFamily="18" charset="0"/>
              </a:rPr>
              <a:t>2</a:t>
            </a:r>
            <a:r>
              <a:rPr lang="en-US" sz="1600" b="1" dirty="0">
                <a:latin typeface="Times New Roman" panose="02020603050405020304" pitchFamily="18" charset="0"/>
                <a:cs typeface="Times New Roman" panose="02020603050405020304" pitchFamily="18" charset="0"/>
              </a:rPr>
              <a:t>/sec) D:</a:t>
            </a:r>
          </a:p>
          <a:p>
            <a:pPr algn="ctr"/>
            <a:r>
              <a:rPr lang="en-US" sz="1600" dirty="0">
                <a:latin typeface="Times New Roman" panose="02020603050405020304" pitchFamily="18" charset="0"/>
                <a:cs typeface="Times New Roman" panose="02020603050405020304" pitchFamily="18" charset="0"/>
              </a:rPr>
              <a:t>The diffusion coefficient tells you how quickly a species diffuses to the electrode to undergo electron transfer. This is typically calculated using the</a:t>
            </a:r>
            <a:r>
              <a:rPr lang="en-US" sz="1600" i="0" dirty="0">
                <a:effectLst/>
                <a:latin typeface="+mj-lt"/>
              </a:rPr>
              <a:t> </a:t>
            </a:r>
            <a:r>
              <a:rPr lang="en-US" sz="1600" i="0" dirty="0" err="1">
                <a:effectLst/>
                <a:latin typeface="Times New Roman" panose="02020603050405020304" pitchFamily="18" charset="0"/>
                <a:cs typeface="Times New Roman" panose="02020603050405020304" pitchFamily="18" charset="0"/>
              </a:rPr>
              <a:t>Randles</a:t>
            </a:r>
            <a:r>
              <a:rPr lang="en-US" sz="1600" i="0" dirty="0">
                <a:effectLst/>
                <a:latin typeface="Times New Roman" panose="02020603050405020304" pitchFamily="18" charset="0"/>
                <a:cs typeface="Times New Roman" panose="02020603050405020304" pitchFamily="18" charset="0"/>
              </a:rPr>
              <a:t>–</a:t>
            </a:r>
            <a:r>
              <a:rPr lang="en-US" sz="1600" i="0" dirty="0" err="1">
                <a:effectLst/>
                <a:latin typeface="Times New Roman" panose="02020603050405020304" pitchFamily="18" charset="0"/>
                <a:cs typeface="Times New Roman" panose="02020603050405020304" pitchFamily="18" charset="0"/>
              </a:rPr>
              <a:t>Ševčík</a:t>
            </a:r>
            <a:r>
              <a:rPr lang="en-US" sz="1600" i="0" dirty="0">
                <a:effectLst/>
                <a:latin typeface="Times New Roman" panose="02020603050405020304" pitchFamily="18" charset="0"/>
                <a:cs typeface="Times New Roman" panose="02020603050405020304" pitchFamily="18" charset="0"/>
              </a:rPr>
              <a:t> equation, which connects the </a:t>
            </a:r>
            <a:r>
              <a:rPr lang="en-US" sz="1600" dirty="0">
                <a:latin typeface="Times New Roman" panose="02020603050405020304" pitchFamily="18" charset="0"/>
                <a:cs typeface="Times New Roman" panose="02020603050405020304" pitchFamily="18" charset="0"/>
              </a:rPr>
              <a:t>peak current in A to the square root of the applied scan rate in V to calculate D for a </a:t>
            </a:r>
            <a:r>
              <a:rPr lang="en-US" sz="1600" i="1" dirty="0">
                <a:latin typeface="Times New Roman" panose="02020603050405020304" pitchFamily="18" charset="0"/>
                <a:cs typeface="Times New Roman" panose="02020603050405020304" pitchFamily="18" charset="0"/>
              </a:rPr>
              <a:t>diffusion-controlled</a:t>
            </a:r>
            <a:r>
              <a:rPr lang="en-US" sz="1600" dirty="0">
                <a:latin typeface="Times New Roman" panose="02020603050405020304" pitchFamily="18" charset="0"/>
                <a:cs typeface="Times New Roman" panose="02020603050405020304" pitchFamily="18" charset="0"/>
              </a:rPr>
              <a:t> electrochemical process.</a:t>
            </a:r>
          </a:p>
        </p:txBody>
      </p:sp>
      <p:pic>
        <p:nvPicPr>
          <p:cNvPr id="8" name="Picture 7">
            <a:extLst>
              <a:ext uri="{FF2B5EF4-FFF2-40B4-BE49-F238E27FC236}">
                <a16:creationId xmlns:a16="http://schemas.microsoft.com/office/drawing/2014/main" id="{71B13DCB-8BD6-B21C-E544-E9CA0281F70A}"/>
              </a:ext>
            </a:extLst>
          </p:cNvPr>
          <p:cNvPicPr>
            <a:picLocks noChangeAspect="1"/>
          </p:cNvPicPr>
          <p:nvPr/>
        </p:nvPicPr>
        <p:blipFill>
          <a:blip r:embed="rId3"/>
          <a:stretch>
            <a:fillRect/>
          </a:stretch>
        </p:blipFill>
        <p:spPr>
          <a:xfrm>
            <a:off x="7732993" y="2774870"/>
            <a:ext cx="3456821" cy="515352"/>
          </a:xfrm>
          <a:prstGeom prst="rect">
            <a:avLst/>
          </a:prstGeom>
        </p:spPr>
      </p:pic>
      <p:sp>
        <p:nvSpPr>
          <p:cNvPr id="9" name="TextBox 8">
            <a:extLst>
              <a:ext uri="{FF2B5EF4-FFF2-40B4-BE49-F238E27FC236}">
                <a16:creationId xmlns:a16="http://schemas.microsoft.com/office/drawing/2014/main" id="{E9348B70-8073-2CF1-E6DE-ECFAD9EAC403}"/>
              </a:ext>
            </a:extLst>
          </p:cNvPr>
          <p:cNvSpPr txBox="1"/>
          <p:nvPr/>
        </p:nvSpPr>
        <p:spPr>
          <a:xfrm>
            <a:off x="6829734" y="3290222"/>
            <a:ext cx="5461191" cy="255454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 is usually calculated by obtaining CVs at varying scan rates (~5) and plotting the oxidation and reduction peak currents for each vs. the square root of the applied scan rate (D is calculated for oxidation and reduction respectively). The slope of this line is </a:t>
            </a:r>
            <a:r>
              <a:rPr lang="en-US" sz="1600" dirty="0" err="1">
                <a:latin typeface="Times New Roman" panose="02020603050405020304" pitchFamily="18" charset="0"/>
                <a:cs typeface="Times New Roman" panose="02020603050405020304" pitchFamily="18" charset="0"/>
              </a:rPr>
              <a:t>i</a:t>
            </a:r>
            <a:r>
              <a:rPr lang="en-US" sz="1600" baseline="-25000" dirty="0" err="1">
                <a:latin typeface="Times New Roman" panose="02020603050405020304" pitchFamily="18" charset="0"/>
                <a:cs typeface="Times New Roman" panose="02020603050405020304" pitchFamily="18" charset="0"/>
              </a:rPr>
              <a:t>p</a:t>
            </a:r>
            <a:r>
              <a:rPr lang="en-US" sz="1600" dirty="0">
                <a:latin typeface="Times New Roman" panose="02020603050405020304" pitchFamily="18" charset="0"/>
                <a:cs typeface="Times New Roman" panose="02020603050405020304" pitchFamily="18" charset="0"/>
              </a:rPr>
              <a:t>/v</a:t>
            </a:r>
            <a:r>
              <a:rPr lang="en-US" sz="1600" baseline="30000" dirty="0">
                <a:latin typeface="Times New Roman" panose="02020603050405020304" pitchFamily="18" charset="0"/>
                <a:cs typeface="Times New Roman" panose="02020603050405020304" pitchFamily="18" charset="0"/>
              </a:rPr>
              <a:t>1.5 </a:t>
            </a:r>
            <a:r>
              <a:rPr lang="en-US" sz="1600" dirty="0">
                <a:latin typeface="Times New Roman" panose="02020603050405020304" pitchFamily="18" charset="0"/>
                <a:cs typeface="Times New Roman" panose="02020603050405020304" pitchFamily="18" charset="0"/>
              </a:rPr>
              <a:t>for all data points and should be a straight line (R</a:t>
            </a:r>
            <a:r>
              <a:rPr lang="en-US" sz="1600" baseline="30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 0.99+). By plugging in other known variables, you can solve for D. Alternatively, if you know D for a species, you can use it to solve for the concentration of the solution, as the # of electrons passed scales with the # of mols of species present. You can also solve for the surface area of the electrode.</a:t>
            </a:r>
          </a:p>
        </p:txBody>
      </p:sp>
      <p:sp>
        <p:nvSpPr>
          <p:cNvPr id="10" name="TextBox 9">
            <a:extLst>
              <a:ext uri="{FF2B5EF4-FFF2-40B4-BE49-F238E27FC236}">
                <a16:creationId xmlns:a16="http://schemas.microsoft.com/office/drawing/2014/main" id="{8DF463AC-2FA6-045A-6883-62AC29E960C0}"/>
              </a:ext>
            </a:extLst>
          </p:cNvPr>
          <p:cNvSpPr txBox="1"/>
          <p:nvPr/>
        </p:nvSpPr>
        <p:spPr>
          <a:xfrm>
            <a:off x="6928658" y="5762828"/>
            <a:ext cx="5263342" cy="1077218"/>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Something to note:</a:t>
            </a:r>
          </a:p>
          <a:p>
            <a:pPr algn="ctr"/>
            <a:r>
              <a:rPr lang="en-US" sz="1600" dirty="0">
                <a:latin typeface="Times New Roman" panose="02020603050405020304" pitchFamily="18" charset="0"/>
                <a:cs typeface="Times New Roman" panose="02020603050405020304" pitchFamily="18" charset="0"/>
              </a:rPr>
              <a:t>If your peak currents are linear with just the scan rate (not the square root), you have an </a:t>
            </a:r>
            <a:r>
              <a:rPr lang="en-US" sz="1600" i="1" dirty="0">
                <a:latin typeface="Times New Roman" panose="02020603050405020304" pitchFamily="18" charset="0"/>
                <a:cs typeface="Times New Roman" panose="02020603050405020304" pitchFamily="18" charset="0"/>
              </a:rPr>
              <a:t>adsorption-controlled </a:t>
            </a:r>
            <a:r>
              <a:rPr lang="en-US" sz="1600" dirty="0">
                <a:latin typeface="Times New Roman" panose="02020603050405020304" pitchFamily="18" charset="0"/>
                <a:cs typeface="Times New Roman" panose="02020603050405020304" pitchFamily="18" charset="0"/>
              </a:rPr>
              <a:t>process</a:t>
            </a:r>
            <a:r>
              <a:rPr lang="en-US" sz="1600"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occurring.</a:t>
            </a:r>
          </a:p>
        </p:txBody>
      </p:sp>
      <p:sp>
        <p:nvSpPr>
          <p:cNvPr id="2" name="TextBox 1">
            <a:extLst>
              <a:ext uri="{FF2B5EF4-FFF2-40B4-BE49-F238E27FC236}">
                <a16:creationId xmlns:a16="http://schemas.microsoft.com/office/drawing/2014/main" id="{3D378DF0-92B4-4CE0-BD82-A59D19E4DA1C}"/>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a:t>
            </a:r>
          </a:p>
        </p:txBody>
      </p:sp>
    </p:spTree>
    <p:extLst>
      <p:ext uri="{BB962C8B-B14F-4D97-AF65-F5344CB8AC3E}">
        <p14:creationId xmlns:p14="http://schemas.microsoft.com/office/powerpoint/2010/main" val="1843241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DC295C-3FB7-4663-8B81-158D28CEC8D1}"/>
              </a:ext>
            </a:extLst>
          </p:cNvPr>
          <p:cNvSpPr>
            <a:spLocks noGrp="1"/>
          </p:cNvSpPr>
          <p:nvPr>
            <p:ph type="title"/>
          </p:nvPr>
        </p:nvSpPr>
        <p:spPr>
          <a:xfrm>
            <a:off x="838200" y="90117"/>
            <a:ext cx="10515600" cy="803657"/>
          </a:xfrm>
        </p:spPr>
        <p:txBody>
          <a:bodyPr>
            <a:noAutofit/>
          </a:bodyPr>
          <a:lstStyle/>
          <a:p>
            <a:pPr algn="ctr"/>
            <a:r>
              <a:rPr lang="en-US" sz="3600" dirty="0">
                <a:latin typeface="Times New Roman" panose="02020603050405020304" pitchFamily="18" charset="0"/>
                <a:cs typeface="Times New Roman" panose="02020603050405020304" pitchFamily="18" charset="0"/>
              </a:rPr>
              <a:t>Quantitative data from CV data – heterogeneous electron transfer rate</a:t>
            </a:r>
          </a:p>
        </p:txBody>
      </p:sp>
      <p:pic>
        <p:nvPicPr>
          <p:cNvPr id="4" name="Picture 3">
            <a:extLst>
              <a:ext uri="{FF2B5EF4-FFF2-40B4-BE49-F238E27FC236}">
                <a16:creationId xmlns:a16="http://schemas.microsoft.com/office/drawing/2014/main" id="{72E4D68F-4E7F-13A8-16AB-6AABA7C515AB}"/>
              </a:ext>
            </a:extLst>
          </p:cNvPr>
          <p:cNvPicPr>
            <a:picLocks noChangeAspect="1"/>
          </p:cNvPicPr>
          <p:nvPr/>
        </p:nvPicPr>
        <p:blipFill>
          <a:blip r:embed="rId2"/>
          <a:stretch>
            <a:fillRect/>
          </a:stretch>
        </p:blipFill>
        <p:spPr>
          <a:xfrm>
            <a:off x="0" y="893774"/>
            <a:ext cx="6928658" cy="5781990"/>
          </a:xfrm>
          <a:prstGeom prst="rect">
            <a:avLst/>
          </a:prstGeom>
        </p:spPr>
      </p:pic>
      <p:sp>
        <p:nvSpPr>
          <p:cNvPr id="7" name="TextBox 6">
            <a:extLst>
              <a:ext uri="{FF2B5EF4-FFF2-40B4-BE49-F238E27FC236}">
                <a16:creationId xmlns:a16="http://schemas.microsoft.com/office/drawing/2014/main" id="{4BF4F75D-FABE-7993-6DC4-8301C92B91EC}"/>
              </a:ext>
            </a:extLst>
          </p:cNvPr>
          <p:cNvSpPr txBox="1"/>
          <p:nvPr/>
        </p:nvSpPr>
        <p:spPr>
          <a:xfrm>
            <a:off x="6730809" y="1214191"/>
            <a:ext cx="5461191" cy="2062103"/>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Heterogeneous electron transfer rate (cm/sec) k</a:t>
            </a:r>
            <a:r>
              <a:rPr lang="en-US" sz="1600" b="1" baseline="30000" dirty="0">
                <a:latin typeface="Times New Roman" panose="02020603050405020304" pitchFamily="18" charset="0"/>
                <a:cs typeface="Times New Roman" panose="02020603050405020304" pitchFamily="18" charset="0"/>
              </a:rPr>
              <a:t>0</a:t>
            </a:r>
            <a:r>
              <a:rPr lang="en-US" sz="1600" b="1"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As the name implies, the electron transfer rate tells you the kinetics of an electron transfer. There are unfortunately many ways to go about doing this depending on the situation, but the most common and user-friendly is the Nicholson method. All methods rely in some way on the difference in potential (∆E) between oxidation and reduction peak currents and the diffusion coefficient. </a:t>
            </a:r>
          </a:p>
        </p:txBody>
      </p:sp>
      <p:pic>
        <p:nvPicPr>
          <p:cNvPr id="2" name="Picture 1">
            <a:extLst>
              <a:ext uri="{FF2B5EF4-FFF2-40B4-BE49-F238E27FC236}">
                <a16:creationId xmlns:a16="http://schemas.microsoft.com/office/drawing/2014/main" id="{DE8770F4-1EA8-A4F9-713F-A50E2F6F8402}"/>
              </a:ext>
            </a:extLst>
          </p:cNvPr>
          <p:cNvPicPr>
            <a:picLocks noChangeAspect="1"/>
          </p:cNvPicPr>
          <p:nvPr/>
        </p:nvPicPr>
        <p:blipFill>
          <a:blip r:embed="rId3"/>
          <a:stretch>
            <a:fillRect/>
          </a:stretch>
        </p:blipFill>
        <p:spPr>
          <a:xfrm>
            <a:off x="8022344" y="3049345"/>
            <a:ext cx="2389024" cy="1585508"/>
          </a:xfrm>
          <a:prstGeom prst="rect">
            <a:avLst/>
          </a:prstGeom>
        </p:spPr>
      </p:pic>
      <p:sp>
        <p:nvSpPr>
          <p:cNvPr id="3" name="TextBox 2">
            <a:extLst>
              <a:ext uri="{FF2B5EF4-FFF2-40B4-BE49-F238E27FC236}">
                <a16:creationId xmlns:a16="http://schemas.microsoft.com/office/drawing/2014/main" id="{26FAB348-F579-BA3E-270F-3FD3223CA713}"/>
              </a:ext>
            </a:extLst>
          </p:cNvPr>
          <p:cNvSpPr txBox="1"/>
          <p:nvPr/>
        </p:nvSpPr>
        <p:spPr>
          <a:xfrm>
            <a:off x="6730809" y="4530569"/>
            <a:ext cx="5461191" cy="230832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Like D, k</a:t>
            </a:r>
            <a:r>
              <a:rPr lang="en-US" sz="1600" baseline="30000" dirty="0">
                <a:latin typeface="Times New Roman" panose="02020603050405020304" pitchFamily="18" charset="0"/>
                <a:cs typeface="Times New Roman" panose="02020603050405020304" pitchFamily="18" charset="0"/>
              </a:rPr>
              <a:t>0</a:t>
            </a:r>
            <a:r>
              <a:rPr lang="en-US" sz="1600" dirty="0">
                <a:latin typeface="Times New Roman" panose="02020603050405020304" pitchFamily="18" charset="0"/>
                <a:cs typeface="Times New Roman" panose="02020603050405020304" pitchFamily="18" charset="0"/>
              </a:rPr>
              <a:t> also requires obtaining CVs at varying scan rates. For the Nicholson method, the two above equations are needed. Psi is a dimensionless value developed by Nicholson that accounts for the reversibility of the electron transfer (peak splitting). X is the peak splitting (∆E) in mV for your redox feature. Psi can be determined for each scan rate in [3] by inserting the peak splitting values (X). These Psi values are then plotted against the entire right side of [2] except for k</a:t>
            </a:r>
            <a:r>
              <a:rPr lang="en-US" sz="1600" baseline="30000" dirty="0">
                <a:latin typeface="Times New Roman" panose="02020603050405020304" pitchFamily="18" charset="0"/>
                <a:cs typeface="Times New Roman" panose="02020603050405020304" pitchFamily="18" charset="0"/>
              </a:rPr>
              <a:t>0</a:t>
            </a:r>
            <a:r>
              <a:rPr lang="en-US" sz="1600" dirty="0">
                <a:latin typeface="Times New Roman" panose="02020603050405020304" pitchFamily="18" charset="0"/>
                <a:cs typeface="Times New Roman" panose="02020603050405020304" pitchFamily="18" charset="0"/>
              </a:rPr>
              <a:t> for each scan rate. The slope of this line provides k</a:t>
            </a:r>
            <a:r>
              <a:rPr lang="en-US" sz="1600" baseline="30000" dirty="0">
                <a:latin typeface="Times New Roman" panose="02020603050405020304" pitchFamily="18" charset="0"/>
                <a:cs typeface="Times New Roman" panose="02020603050405020304" pitchFamily="18" charset="0"/>
              </a:rPr>
              <a:t>0</a:t>
            </a:r>
            <a:r>
              <a:rPr lang="en-US" sz="1600" dirty="0">
                <a:latin typeface="Times New Roman" panose="02020603050405020304" pitchFamily="18" charset="0"/>
                <a:cs typeface="Times New Roman" panose="02020603050405020304" pitchFamily="18" charset="0"/>
              </a:rPr>
              <a:t>.</a:t>
            </a:r>
            <a:r>
              <a:rPr lang="en-US" sz="1600" baseline="-250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B4C8F35-CBF0-028E-6068-E45C70258A57}"/>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11</a:t>
            </a:r>
          </a:p>
        </p:txBody>
      </p:sp>
    </p:spTree>
    <p:extLst>
      <p:ext uri="{BB962C8B-B14F-4D97-AF65-F5344CB8AC3E}">
        <p14:creationId xmlns:p14="http://schemas.microsoft.com/office/powerpoint/2010/main" val="4211245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DC295C-3FB7-4663-8B81-158D28CEC8D1}"/>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Practical CV in the Shaw group</a:t>
            </a:r>
          </a:p>
        </p:txBody>
      </p:sp>
      <p:sp>
        <p:nvSpPr>
          <p:cNvPr id="4" name="TextBox 3">
            <a:extLst>
              <a:ext uri="{FF2B5EF4-FFF2-40B4-BE49-F238E27FC236}">
                <a16:creationId xmlns:a16="http://schemas.microsoft.com/office/drawing/2014/main" id="{956C5572-9445-8C99-A4E1-964477A5B269}"/>
              </a:ext>
            </a:extLst>
          </p:cNvPr>
          <p:cNvSpPr txBox="1"/>
          <p:nvPr/>
        </p:nvSpPr>
        <p:spPr>
          <a:xfrm>
            <a:off x="295632" y="2404947"/>
            <a:ext cx="5293896" cy="2585323"/>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Main skills:</a:t>
            </a:r>
            <a:endParaRPr lang="en-US"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Choosing your electrodes, electrolyte, and solvent</a:t>
            </a:r>
          </a:p>
          <a:p>
            <a:pPr marL="285750" indent="-28575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Electrode preparation (mechanical polishing and flame polishing)</a:t>
            </a:r>
          </a:p>
          <a:p>
            <a:pPr marL="285750" indent="-28575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the </a:t>
            </a:r>
            <a:r>
              <a:rPr lang="en-US" dirty="0" err="1">
                <a:latin typeface="Times New Roman" panose="02020603050405020304" pitchFamily="18" charset="0"/>
                <a:cs typeface="Times New Roman" panose="02020603050405020304" pitchFamily="18" charset="0"/>
              </a:rPr>
              <a:t>potentiostat</a:t>
            </a:r>
            <a:r>
              <a:rPr lang="en-US" dirty="0">
                <a:latin typeface="Times New Roman" panose="02020603050405020304" pitchFamily="18" charset="0"/>
                <a:cs typeface="Times New Roman" panose="02020603050405020304" pitchFamily="18" charset="0"/>
              </a:rPr>
              <a:t> software (CHI)</a:t>
            </a:r>
          </a:p>
          <a:p>
            <a:pPr marL="285750" indent="-28575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 saving</a:t>
            </a:r>
          </a:p>
          <a:p>
            <a:pPr marL="285750" indent="-28575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 workup</a:t>
            </a:r>
          </a:p>
          <a:p>
            <a:pPr marL="285750" indent="-285750" algn="ct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14B3CFE4-9F75-73FE-4328-EAAB39974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386" y="1450664"/>
            <a:ext cx="4429705" cy="4216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11157F-46DD-E4E1-1D05-0DE39793D6C8}"/>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a:t>
            </a:r>
          </a:p>
        </p:txBody>
      </p:sp>
    </p:spTree>
    <p:extLst>
      <p:ext uri="{BB962C8B-B14F-4D97-AF65-F5344CB8AC3E}">
        <p14:creationId xmlns:p14="http://schemas.microsoft.com/office/powerpoint/2010/main" val="3254386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DC295C-3FB7-4663-8B81-158D28CEC8D1}"/>
              </a:ext>
            </a:extLst>
          </p:cNvPr>
          <p:cNvSpPr>
            <a:spLocks noGrp="1"/>
          </p:cNvSpPr>
          <p:nvPr>
            <p:ph type="title"/>
          </p:nvPr>
        </p:nvSpPr>
        <p:spPr>
          <a:xfrm>
            <a:off x="838200" y="90117"/>
            <a:ext cx="10515600" cy="803657"/>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Choosing your electrodes, electrolyte, &amp; solvent</a:t>
            </a:r>
          </a:p>
        </p:txBody>
      </p:sp>
      <p:pic>
        <p:nvPicPr>
          <p:cNvPr id="3" name="Picture 2" descr="A hand holding a pen&#10;&#10;Description automatically generated with low confidence">
            <a:extLst>
              <a:ext uri="{FF2B5EF4-FFF2-40B4-BE49-F238E27FC236}">
                <a16:creationId xmlns:a16="http://schemas.microsoft.com/office/drawing/2014/main" id="{EC38DD38-23BD-0907-FFD5-4CFCB4860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56" y="1067279"/>
            <a:ext cx="2505003" cy="3340004"/>
          </a:xfrm>
          <a:prstGeom prst="rect">
            <a:avLst/>
          </a:prstGeom>
        </p:spPr>
      </p:pic>
      <p:pic>
        <p:nvPicPr>
          <p:cNvPr id="2" name="Picture 1">
            <a:extLst>
              <a:ext uri="{FF2B5EF4-FFF2-40B4-BE49-F238E27FC236}">
                <a16:creationId xmlns:a16="http://schemas.microsoft.com/office/drawing/2014/main" id="{492504A3-E44E-01B5-6E3E-65F4927F510E}"/>
              </a:ext>
            </a:extLst>
          </p:cNvPr>
          <p:cNvPicPr>
            <a:picLocks noChangeAspect="1"/>
          </p:cNvPicPr>
          <p:nvPr/>
        </p:nvPicPr>
        <p:blipFill>
          <a:blip r:embed="rId3"/>
          <a:stretch>
            <a:fillRect/>
          </a:stretch>
        </p:blipFill>
        <p:spPr>
          <a:xfrm>
            <a:off x="6096000" y="1067279"/>
            <a:ext cx="4687441" cy="3946278"/>
          </a:xfrm>
          <a:prstGeom prst="rect">
            <a:avLst/>
          </a:prstGeom>
        </p:spPr>
      </p:pic>
      <p:sp>
        <p:nvSpPr>
          <p:cNvPr id="4" name="TextBox 3">
            <a:extLst>
              <a:ext uri="{FF2B5EF4-FFF2-40B4-BE49-F238E27FC236}">
                <a16:creationId xmlns:a16="http://schemas.microsoft.com/office/drawing/2014/main" id="{FF9D7930-CB02-C2EB-1707-1D90CF91207F}"/>
              </a:ext>
            </a:extLst>
          </p:cNvPr>
          <p:cNvSpPr txBox="1"/>
          <p:nvPr/>
        </p:nvSpPr>
        <p:spPr>
          <a:xfrm>
            <a:off x="7942435" y="1648481"/>
            <a:ext cx="2319454" cy="369332"/>
          </a:xfrm>
          <a:prstGeom prst="rect">
            <a:avLst/>
          </a:prstGeom>
          <a:noFill/>
        </p:spPr>
        <p:txBody>
          <a:bodyPr wrap="square" rtlCol="0">
            <a:spAutoFit/>
          </a:bodyPr>
          <a:lstStyle/>
          <a:p>
            <a:r>
              <a:rPr lang="en-US" dirty="0"/>
              <a:t>Full solvent window</a:t>
            </a:r>
          </a:p>
        </p:txBody>
      </p:sp>
      <p:sp>
        <p:nvSpPr>
          <p:cNvPr id="6" name="TextBox 5">
            <a:extLst>
              <a:ext uri="{FF2B5EF4-FFF2-40B4-BE49-F238E27FC236}">
                <a16:creationId xmlns:a16="http://schemas.microsoft.com/office/drawing/2014/main" id="{5E56F30F-4F06-D7BF-C6C4-E0DC1B53BF18}"/>
              </a:ext>
            </a:extLst>
          </p:cNvPr>
          <p:cNvSpPr txBox="1"/>
          <p:nvPr/>
        </p:nvSpPr>
        <p:spPr>
          <a:xfrm>
            <a:off x="5373676" y="4913558"/>
            <a:ext cx="6318298" cy="2031325"/>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When choosing your WE, CE, and RE, electrolyte, and solvent you want to ensure you are using a combination that is electrochemically inert in the potential window you are studying. Obtaining a background window with electrodes and electrolyte is good practice.</a:t>
            </a:r>
          </a:p>
          <a:p>
            <a:pPr marL="285750" indent="-285750" algn="ct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60C6D10-598D-D055-1887-3580000ED6C7}"/>
              </a:ext>
            </a:extLst>
          </p:cNvPr>
          <p:cNvSpPr txBox="1"/>
          <p:nvPr/>
        </p:nvSpPr>
        <p:spPr>
          <a:xfrm>
            <a:off x="838200" y="4847008"/>
            <a:ext cx="3396916"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Disc WE options we have: glassy carbon, platinum, gold, silver (some others too but these are the main ones you’d use)</a:t>
            </a:r>
          </a:p>
        </p:txBody>
      </p:sp>
      <p:sp>
        <p:nvSpPr>
          <p:cNvPr id="8" name="TextBox 7">
            <a:extLst>
              <a:ext uri="{FF2B5EF4-FFF2-40B4-BE49-F238E27FC236}">
                <a16:creationId xmlns:a16="http://schemas.microsoft.com/office/drawing/2014/main" id="{DF22C9EC-8CFC-2E21-40D1-29402F72A905}"/>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a:t>
            </a:r>
          </a:p>
        </p:txBody>
      </p:sp>
    </p:spTree>
    <p:extLst>
      <p:ext uri="{BB962C8B-B14F-4D97-AF65-F5344CB8AC3E}">
        <p14:creationId xmlns:p14="http://schemas.microsoft.com/office/powerpoint/2010/main" val="1624653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DC295C-3FB7-4663-8B81-158D28CEC8D1}"/>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Electrode preparation: mechanical polishing</a:t>
            </a:r>
          </a:p>
        </p:txBody>
      </p:sp>
      <p:pic>
        <p:nvPicPr>
          <p:cNvPr id="3" name="Picture 2" descr="A picture containing person, hand, close&#10;&#10;Description automatically generated">
            <a:extLst>
              <a:ext uri="{FF2B5EF4-FFF2-40B4-BE49-F238E27FC236}">
                <a16:creationId xmlns:a16="http://schemas.microsoft.com/office/drawing/2014/main" id="{7F286E19-28F2-FE2A-1008-7D4BB8032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399" y="1147106"/>
            <a:ext cx="2285857" cy="3047809"/>
          </a:xfrm>
          <a:prstGeom prst="rect">
            <a:avLst/>
          </a:prstGeom>
        </p:spPr>
      </p:pic>
      <p:pic>
        <p:nvPicPr>
          <p:cNvPr id="6" name="Picture 5" descr="A picture containing indoor, counter&#10;&#10;Description automatically generated">
            <a:extLst>
              <a:ext uri="{FF2B5EF4-FFF2-40B4-BE49-F238E27FC236}">
                <a16:creationId xmlns:a16="http://schemas.microsoft.com/office/drawing/2014/main" id="{8B650B58-99C3-849D-236D-D2DA8EC1F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427" y="1340661"/>
            <a:ext cx="2177573" cy="2903430"/>
          </a:xfrm>
          <a:prstGeom prst="rect">
            <a:avLst/>
          </a:prstGeom>
        </p:spPr>
      </p:pic>
      <p:pic>
        <p:nvPicPr>
          <p:cNvPr id="8" name="Picture 7" descr="A picture containing person, cooking, pan&#10;&#10;Description automatically generated">
            <a:extLst>
              <a:ext uri="{FF2B5EF4-FFF2-40B4-BE49-F238E27FC236}">
                <a16:creationId xmlns:a16="http://schemas.microsoft.com/office/drawing/2014/main" id="{5FB915C1-451D-D021-162D-CE37B52E7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673" y="1196282"/>
            <a:ext cx="2285857" cy="3047809"/>
          </a:xfrm>
          <a:prstGeom prst="rect">
            <a:avLst/>
          </a:prstGeom>
        </p:spPr>
      </p:pic>
      <p:sp>
        <p:nvSpPr>
          <p:cNvPr id="9" name="TextBox 8">
            <a:extLst>
              <a:ext uri="{FF2B5EF4-FFF2-40B4-BE49-F238E27FC236}">
                <a16:creationId xmlns:a16="http://schemas.microsoft.com/office/drawing/2014/main" id="{77D19BDE-55A5-BE2C-0749-4353DEA753FB}"/>
              </a:ext>
            </a:extLst>
          </p:cNvPr>
          <p:cNvSpPr txBox="1"/>
          <p:nvPr/>
        </p:nvSpPr>
        <p:spPr>
          <a:xfrm>
            <a:off x="1148156" y="4448247"/>
            <a:ext cx="10017149" cy="230832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To mechanically polish disc working electrodes, you will use Buehler </a:t>
            </a:r>
            <a:r>
              <a:rPr lang="en-US" dirty="0" err="1">
                <a:latin typeface="Times New Roman" panose="02020603050405020304" pitchFamily="18" charset="0"/>
                <a:cs typeface="Times New Roman" panose="02020603050405020304" pitchFamily="18" charset="0"/>
              </a:rPr>
              <a:t>microcloth</a:t>
            </a:r>
            <a:r>
              <a:rPr lang="en-US" dirty="0">
                <a:latin typeface="Times New Roman" panose="02020603050405020304" pitchFamily="18" charset="0"/>
                <a:cs typeface="Times New Roman" panose="02020603050405020304" pitchFamily="18" charset="0"/>
              </a:rPr>
              <a:t> PSA pads with an aqueous slurry of alumina powder (1.0 micron followed by 0.3 micron size). Make a slurry on the pad, and gently press the working electrode straight onto the pad and move it in a </a:t>
            </a:r>
            <a:r>
              <a:rPr lang="en-US" b="1" dirty="0">
                <a:latin typeface="Times New Roman" panose="02020603050405020304" pitchFamily="18" charset="0"/>
                <a:cs typeface="Times New Roman" panose="02020603050405020304" pitchFamily="18" charset="0"/>
              </a:rPr>
              <a:t>figure eight motion </a:t>
            </a:r>
            <a:r>
              <a:rPr lang="en-US" dirty="0">
                <a:latin typeface="Times New Roman" panose="02020603050405020304" pitchFamily="18" charset="0"/>
                <a:cs typeface="Times New Roman" panose="02020603050405020304" pitchFamily="18" charset="0"/>
              </a:rPr>
              <a:t>for roughly 60-90 seconds. After this, rinse it off using ultrapure water and sonicate for ~5 minutes in a vial (shown right). After sonication, repeat with the smaller micron size pad. </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Disclaimer: </a:t>
            </a:r>
            <a:r>
              <a:rPr lang="en-US" dirty="0">
                <a:latin typeface="Times New Roman" panose="02020603050405020304" pitchFamily="18" charset="0"/>
                <a:cs typeface="Times New Roman" panose="02020603050405020304" pitchFamily="18" charset="0"/>
              </a:rPr>
              <a:t>Do NOT sonicate the glassy carbon working electrode, it has epoxy holding the glassy carbon to the electrode, which is worn down with sonication and destroys the electrode over time.</a:t>
            </a:r>
            <a:endParaRPr lang="en-US" b="1" dirty="0">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E05D2AEB-8F71-2891-2BF5-677053FA7ADF}"/>
              </a:ext>
            </a:extLst>
          </p:cNvPr>
          <p:cNvSpPr/>
          <p:nvPr/>
        </p:nvSpPr>
        <p:spPr>
          <a:xfrm>
            <a:off x="1329222" y="2830859"/>
            <a:ext cx="713198" cy="598141"/>
          </a:xfrm>
          <a:custGeom>
            <a:avLst/>
            <a:gdLst>
              <a:gd name="connsiteX0" fmla="*/ 671458 w 713198"/>
              <a:gd name="connsiteY0" fmla="*/ 254382 h 598141"/>
              <a:gd name="connsiteX1" fmla="*/ 643957 w 713198"/>
              <a:gd name="connsiteY1" fmla="*/ 185630 h 598141"/>
              <a:gd name="connsiteX2" fmla="*/ 623331 w 713198"/>
              <a:gd name="connsiteY2" fmla="*/ 116878 h 598141"/>
              <a:gd name="connsiteX3" fmla="*/ 609581 w 713198"/>
              <a:gd name="connsiteY3" fmla="*/ 89377 h 598141"/>
              <a:gd name="connsiteX4" fmla="*/ 588955 w 713198"/>
              <a:gd name="connsiteY4" fmla="*/ 75627 h 598141"/>
              <a:gd name="connsiteX5" fmla="*/ 540829 w 713198"/>
              <a:gd name="connsiteY5" fmla="*/ 34376 h 598141"/>
              <a:gd name="connsiteX6" fmla="*/ 472077 w 713198"/>
              <a:gd name="connsiteY6" fmla="*/ 0 h 598141"/>
              <a:gd name="connsiteX7" fmla="*/ 362074 w 713198"/>
              <a:gd name="connsiteY7" fmla="*/ 6875 h 598141"/>
              <a:gd name="connsiteX8" fmla="*/ 355199 w 713198"/>
              <a:gd name="connsiteY8" fmla="*/ 41251 h 598141"/>
              <a:gd name="connsiteX9" fmla="*/ 348324 w 713198"/>
              <a:gd name="connsiteY9" fmla="*/ 137503 h 598141"/>
              <a:gd name="connsiteX10" fmla="*/ 341449 w 713198"/>
              <a:gd name="connsiteY10" fmla="*/ 206255 h 598141"/>
              <a:gd name="connsiteX11" fmla="*/ 334573 w 713198"/>
              <a:gd name="connsiteY11" fmla="*/ 446887 h 598141"/>
              <a:gd name="connsiteX12" fmla="*/ 313948 w 713198"/>
              <a:gd name="connsiteY12" fmla="*/ 508764 h 598141"/>
              <a:gd name="connsiteX13" fmla="*/ 307073 w 713198"/>
              <a:gd name="connsiteY13" fmla="*/ 529389 h 598141"/>
              <a:gd name="connsiteX14" fmla="*/ 286447 w 713198"/>
              <a:gd name="connsiteY14" fmla="*/ 550015 h 598141"/>
              <a:gd name="connsiteX15" fmla="*/ 238321 w 713198"/>
              <a:gd name="connsiteY15" fmla="*/ 577515 h 598141"/>
              <a:gd name="connsiteX16" fmla="*/ 210820 w 713198"/>
              <a:gd name="connsiteY16" fmla="*/ 598141 h 598141"/>
              <a:gd name="connsiteX17" fmla="*/ 52691 w 713198"/>
              <a:gd name="connsiteY17" fmla="*/ 570640 h 598141"/>
              <a:gd name="connsiteX18" fmla="*/ 32065 w 713198"/>
              <a:gd name="connsiteY18" fmla="*/ 550015 h 598141"/>
              <a:gd name="connsiteX19" fmla="*/ 11440 w 713198"/>
              <a:gd name="connsiteY19" fmla="*/ 488138 h 598141"/>
              <a:gd name="connsiteX20" fmla="*/ 11440 w 713198"/>
              <a:gd name="connsiteY20" fmla="*/ 247506 h 598141"/>
              <a:gd name="connsiteX21" fmla="*/ 32065 w 713198"/>
              <a:gd name="connsiteY21" fmla="*/ 206255 h 598141"/>
              <a:gd name="connsiteX22" fmla="*/ 38940 w 713198"/>
              <a:gd name="connsiteY22" fmla="*/ 178755 h 598141"/>
              <a:gd name="connsiteX23" fmla="*/ 80191 w 713198"/>
              <a:gd name="connsiteY23" fmla="*/ 144379 h 598141"/>
              <a:gd name="connsiteX24" fmla="*/ 100817 w 713198"/>
              <a:gd name="connsiteY24" fmla="*/ 116878 h 598141"/>
              <a:gd name="connsiteX25" fmla="*/ 210820 w 713198"/>
              <a:gd name="connsiteY25" fmla="*/ 61876 h 598141"/>
              <a:gd name="connsiteX26" fmla="*/ 334573 w 713198"/>
              <a:gd name="connsiteY26" fmla="*/ 82502 h 598141"/>
              <a:gd name="connsiteX27" fmla="*/ 348324 w 713198"/>
              <a:gd name="connsiteY27" fmla="*/ 103128 h 598141"/>
              <a:gd name="connsiteX28" fmla="*/ 375825 w 713198"/>
              <a:gd name="connsiteY28" fmla="*/ 123753 h 598141"/>
              <a:gd name="connsiteX29" fmla="*/ 389575 w 713198"/>
              <a:gd name="connsiteY29" fmla="*/ 165004 h 598141"/>
              <a:gd name="connsiteX30" fmla="*/ 396450 w 713198"/>
              <a:gd name="connsiteY30" fmla="*/ 185630 h 598141"/>
              <a:gd name="connsiteX31" fmla="*/ 410200 w 713198"/>
              <a:gd name="connsiteY31" fmla="*/ 206255 h 598141"/>
              <a:gd name="connsiteX32" fmla="*/ 423951 w 713198"/>
              <a:gd name="connsiteY32" fmla="*/ 233756 h 598141"/>
              <a:gd name="connsiteX33" fmla="*/ 444576 w 713198"/>
              <a:gd name="connsiteY33" fmla="*/ 261257 h 598141"/>
              <a:gd name="connsiteX34" fmla="*/ 451452 w 713198"/>
              <a:gd name="connsiteY34" fmla="*/ 288758 h 598141"/>
              <a:gd name="connsiteX35" fmla="*/ 465202 w 713198"/>
              <a:gd name="connsiteY35" fmla="*/ 309383 h 598141"/>
              <a:gd name="connsiteX36" fmla="*/ 485828 w 713198"/>
              <a:gd name="connsiteY36" fmla="*/ 357509 h 598141"/>
              <a:gd name="connsiteX37" fmla="*/ 513328 w 713198"/>
              <a:gd name="connsiteY37" fmla="*/ 460637 h 598141"/>
              <a:gd name="connsiteX38" fmla="*/ 540829 w 713198"/>
              <a:gd name="connsiteY38" fmla="*/ 501888 h 598141"/>
              <a:gd name="connsiteX39" fmla="*/ 561455 w 713198"/>
              <a:gd name="connsiteY39" fmla="*/ 508764 h 598141"/>
              <a:gd name="connsiteX40" fmla="*/ 685208 w 713198"/>
              <a:gd name="connsiteY40" fmla="*/ 495013 h 598141"/>
              <a:gd name="connsiteX41" fmla="*/ 698958 w 713198"/>
              <a:gd name="connsiteY41" fmla="*/ 467512 h 598141"/>
              <a:gd name="connsiteX42" fmla="*/ 712709 w 713198"/>
              <a:gd name="connsiteY42" fmla="*/ 330009 h 59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13198" h="598141">
                <a:moveTo>
                  <a:pt x="671458" y="254382"/>
                </a:moveTo>
                <a:cubicBezTo>
                  <a:pt x="662291" y="231465"/>
                  <a:pt x="649943" y="209576"/>
                  <a:pt x="643957" y="185630"/>
                </a:cubicBezTo>
                <a:cubicBezTo>
                  <a:pt x="639022" y="165888"/>
                  <a:pt x="631703" y="133622"/>
                  <a:pt x="623331" y="116878"/>
                </a:cubicBezTo>
                <a:cubicBezTo>
                  <a:pt x="618748" y="107711"/>
                  <a:pt x="616142" y="97250"/>
                  <a:pt x="609581" y="89377"/>
                </a:cubicBezTo>
                <a:cubicBezTo>
                  <a:pt x="604291" y="83029"/>
                  <a:pt x="595830" y="80210"/>
                  <a:pt x="588955" y="75627"/>
                </a:cubicBezTo>
                <a:cubicBezTo>
                  <a:pt x="566713" y="42262"/>
                  <a:pt x="584037" y="61872"/>
                  <a:pt x="540829" y="34376"/>
                </a:cubicBezTo>
                <a:cubicBezTo>
                  <a:pt x="487862" y="670"/>
                  <a:pt x="517814" y="11434"/>
                  <a:pt x="472077" y="0"/>
                </a:cubicBezTo>
                <a:lnTo>
                  <a:pt x="362074" y="6875"/>
                </a:lnTo>
                <a:cubicBezTo>
                  <a:pt x="351055" y="10764"/>
                  <a:pt x="356422" y="29630"/>
                  <a:pt x="355199" y="41251"/>
                </a:cubicBezTo>
                <a:cubicBezTo>
                  <a:pt x="351832" y="73240"/>
                  <a:pt x="350995" y="105448"/>
                  <a:pt x="348324" y="137503"/>
                </a:cubicBezTo>
                <a:cubicBezTo>
                  <a:pt x="346411" y="160455"/>
                  <a:pt x="343741" y="183338"/>
                  <a:pt x="341449" y="206255"/>
                </a:cubicBezTo>
                <a:cubicBezTo>
                  <a:pt x="339157" y="286466"/>
                  <a:pt x="341838" y="366973"/>
                  <a:pt x="334573" y="446887"/>
                </a:cubicBezTo>
                <a:cubicBezTo>
                  <a:pt x="332605" y="468539"/>
                  <a:pt x="320823" y="488138"/>
                  <a:pt x="313948" y="508764"/>
                </a:cubicBezTo>
                <a:cubicBezTo>
                  <a:pt x="311656" y="515639"/>
                  <a:pt x="312197" y="524265"/>
                  <a:pt x="307073" y="529389"/>
                </a:cubicBezTo>
                <a:cubicBezTo>
                  <a:pt x="300198" y="536264"/>
                  <a:pt x="293917" y="543790"/>
                  <a:pt x="286447" y="550015"/>
                </a:cubicBezTo>
                <a:cubicBezTo>
                  <a:pt x="263737" y="568940"/>
                  <a:pt x="265221" y="560703"/>
                  <a:pt x="238321" y="577515"/>
                </a:cubicBezTo>
                <a:cubicBezTo>
                  <a:pt x="228604" y="583588"/>
                  <a:pt x="219987" y="591266"/>
                  <a:pt x="210820" y="598141"/>
                </a:cubicBezTo>
                <a:cubicBezTo>
                  <a:pt x="158110" y="588974"/>
                  <a:pt x="104352" y="584549"/>
                  <a:pt x="52691" y="570640"/>
                </a:cubicBezTo>
                <a:cubicBezTo>
                  <a:pt x="43302" y="568112"/>
                  <a:pt x="36413" y="558711"/>
                  <a:pt x="32065" y="550015"/>
                </a:cubicBezTo>
                <a:cubicBezTo>
                  <a:pt x="22342" y="530569"/>
                  <a:pt x="11440" y="488138"/>
                  <a:pt x="11440" y="488138"/>
                </a:cubicBezTo>
                <a:cubicBezTo>
                  <a:pt x="-2151" y="393012"/>
                  <a:pt x="-5392" y="390574"/>
                  <a:pt x="11440" y="247506"/>
                </a:cubicBezTo>
                <a:cubicBezTo>
                  <a:pt x="13236" y="232238"/>
                  <a:pt x="26356" y="220529"/>
                  <a:pt x="32065" y="206255"/>
                </a:cubicBezTo>
                <a:cubicBezTo>
                  <a:pt x="35574" y="197482"/>
                  <a:pt x="33139" y="186213"/>
                  <a:pt x="38940" y="178755"/>
                </a:cubicBezTo>
                <a:cubicBezTo>
                  <a:pt x="49929" y="164626"/>
                  <a:pt x="67535" y="157035"/>
                  <a:pt x="80191" y="144379"/>
                </a:cubicBezTo>
                <a:cubicBezTo>
                  <a:pt x="88294" y="136276"/>
                  <a:pt x="91948" y="124134"/>
                  <a:pt x="100817" y="116878"/>
                </a:cubicBezTo>
                <a:cubicBezTo>
                  <a:pt x="141209" y="83830"/>
                  <a:pt x="163844" y="79492"/>
                  <a:pt x="210820" y="61876"/>
                </a:cubicBezTo>
                <a:cubicBezTo>
                  <a:pt x="238336" y="63993"/>
                  <a:pt x="303086" y="60012"/>
                  <a:pt x="334573" y="82502"/>
                </a:cubicBezTo>
                <a:cubicBezTo>
                  <a:pt x="341297" y="87305"/>
                  <a:pt x="342481" y="97285"/>
                  <a:pt x="348324" y="103128"/>
                </a:cubicBezTo>
                <a:cubicBezTo>
                  <a:pt x="356427" y="111230"/>
                  <a:pt x="366658" y="116878"/>
                  <a:pt x="375825" y="123753"/>
                </a:cubicBezTo>
                <a:lnTo>
                  <a:pt x="389575" y="165004"/>
                </a:lnTo>
                <a:cubicBezTo>
                  <a:pt x="391867" y="171879"/>
                  <a:pt x="392430" y="179600"/>
                  <a:pt x="396450" y="185630"/>
                </a:cubicBezTo>
                <a:cubicBezTo>
                  <a:pt x="401033" y="192505"/>
                  <a:pt x="406100" y="199081"/>
                  <a:pt x="410200" y="206255"/>
                </a:cubicBezTo>
                <a:cubicBezTo>
                  <a:pt x="415285" y="215154"/>
                  <a:pt x="418519" y="225065"/>
                  <a:pt x="423951" y="233756"/>
                </a:cubicBezTo>
                <a:cubicBezTo>
                  <a:pt x="430024" y="243473"/>
                  <a:pt x="437701" y="252090"/>
                  <a:pt x="444576" y="261257"/>
                </a:cubicBezTo>
                <a:cubicBezTo>
                  <a:pt x="446868" y="270424"/>
                  <a:pt x="447730" y="280073"/>
                  <a:pt x="451452" y="288758"/>
                </a:cubicBezTo>
                <a:cubicBezTo>
                  <a:pt x="454707" y="296353"/>
                  <a:pt x="461103" y="302209"/>
                  <a:pt x="465202" y="309383"/>
                </a:cubicBezTo>
                <a:cubicBezTo>
                  <a:pt x="478793" y="333168"/>
                  <a:pt x="478115" y="334372"/>
                  <a:pt x="485828" y="357509"/>
                </a:cubicBezTo>
                <a:cubicBezTo>
                  <a:pt x="490927" y="388103"/>
                  <a:pt x="496639" y="435604"/>
                  <a:pt x="513328" y="460637"/>
                </a:cubicBezTo>
                <a:cubicBezTo>
                  <a:pt x="522495" y="474387"/>
                  <a:pt x="525151" y="496662"/>
                  <a:pt x="540829" y="501888"/>
                </a:cubicBezTo>
                <a:lnTo>
                  <a:pt x="561455" y="508764"/>
                </a:lnTo>
                <a:cubicBezTo>
                  <a:pt x="602706" y="504180"/>
                  <a:pt x="645454" y="506940"/>
                  <a:pt x="685208" y="495013"/>
                </a:cubicBezTo>
                <a:cubicBezTo>
                  <a:pt x="695025" y="492068"/>
                  <a:pt x="696142" y="477367"/>
                  <a:pt x="698958" y="467512"/>
                </a:cubicBezTo>
                <a:cubicBezTo>
                  <a:pt x="717204" y="403653"/>
                  <a:pt x="712709" y="395299"/>
                  <a:pt x="712709" y="3300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74D13FF-38D4-BA8C-8552-0CD3035F2831}"/>
              </a:ext>
            </a:extLst>
          </p:cNvPr>
          <p:cNvSpPr/>
          <p:nvPr/>
        </p:nvSpPr>
        <p:spPr>
          <a:xfrm>
            <a:off x="3469176" y="2671010"/>
            <a:ext cx="1086279" cy="27844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0629C219-5BC0-0BF4-BFE2-3681925BE188}"/>
              </a:ext>
            </a:extLst>
          </p:cNvPr>
          <p:cNvSpPr/>
          <p:nvPr/>
        </p:nvSpPr>
        <p:spPr>
          <a:xfrm>
            <a:off x="7490839" y="2671010"/>
            <a:ext cx="1086279" cy="27844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641C81C-ED1F-BA38-AE0D-242250090580}"/>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a:t>
            </a:r>
          </a:p>
        </p:txBody>
      </p:sp>
    </p:spTree>
    <p:extLst>
      <p:ext uri="{BB962C8B-B14F-4D97-AF65-F5344CB8AC3E}">
        <p14:creationId xmlns:p14="http://schemas.microsoft.com/office/powerpoint/2010/main" val="2399281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DC295C-3FB7-4663-8B81-158D28CEC8D1}"/>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Electrode preparation: flame polishing</a:t>
            </a:r>
          </a:p>
        </p:txBody>
      </p:sp>
      <p:pic>
        <p:nvPicPr>
          <p:cNvPr id="3" name="Picture 2">
            <a:extLst>
              <a:ext uri="{FF2B5EF4-FFF2-40B4-BE49-F238E27FC236}">
                <a16:creationId xmlns:a16="http://schemas.microsoft.com/office/drawing/2014/main" id="{640975AD-0A6C-C304-6841-624A8E1F7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12687"/>
            <a:ext cx="2341002" cy="3121335"/>
          </a:xfrm>
          <a:prstGeom prst="rect">
            <a:avLst/>
          </a:prstGeom>
        </p:spPr>
      </p:pic>
      <p:pic>
        <p:nvPicPr>
          <p:cNvPr id="12" name="Picture 11" descr="A picture containing bathroom&#10;&#10;Description automatically generated">
            <a:extLst>
              <a:ext uri="{FF2B5EF4-FFF2-40B4-BE49-F238E27FC236}">
                <a16:creationId xmlns:a16="http://schemas.microsoft.com/office/drawing/2014/main" id="{844698E7-8803-B258-9E99-7B1E81967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9197" y="912688"/>
            <a:ext cx="2341001" cy="3121335"/>
          </a:xfrm>
          <a:prstGeom prst="rect">
            <a:avLst/>
          </a:prstGeom>
        </p:spPr>
      </p:pic>
      <p:pic>
        <p:nvPicPr>
          <p:cNvPr id="14" name="Picture 13" descr="A picture containing device, indoor, gauge, variety&#10;&#10;Description automatically generated">
            <a:extLst>
              <a:ext uri="{FF2B5EF4-FFF2-40B4-BE49-F238E27FC236}">
                <a16:creationId xmlns:a16="http://schemas.microsoft.com/office/drawing/2014/main" id="{BBC3CB74-F4F3-8A33-61A1-3247112A9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565" y="912688"/>
            <a:ext cx="2341001" cy="3121335"/>
          </a:xfrm>
          <a:prstGeom prst="rect">
            <a:avLst/>
          </a:prstGeom>
        </p:spPr>
      </p:pic>
      <p:sp>
        <p:nvSpPr>
          <p:cNvPr id="15" name="TextBox 14">
            <a:extLst>
              <a:ext uri="{FF2B5EF4-FFF2-40B4-BE49-F238E27FC236}">
                <a16:creationId xmlns:a16="http://schemas.microsoft.com/office/drawing/2014/main" id="{2F825093-4E3A-500A-63A3-35076250475D}"/>
              </a:ext>
            </a:extLst>
          </p:cNvPr>
          <p:cNvSpPr txBox="1"/>
          <p:nvPr/>
        </p:nvSpPr>
        <p:spPr>
          <a:xfrm>
            <a:off x="849512" y="4228242"/>
            <a:ext cx="10327105" cy="230832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To flame polish metal wire electrodes, you will use the hydrogen torch in the instrument lab. The hydrogen valve is red and turning it to the left opens it. Leave the valve shut and pressurize the hydrogen tank first, making sure the regulator isn’t pressurized when opening the main tank valve. Pressurize the regulator to ~5 psi (first line) and open the red valve on the torch in the hood. You shouldn’t hear hydrogen hissing loudly, it only needs to be opened a little. Light the hydrogen with the sparker in the hood and adjust so the flame is 2-3 inches high and isn’t making any noise. Put your metal wire in the hydrogen flame until it glows red and then pull it out. Do this several times, being careful to not get too close to the soldered connection as the flame can melt your solder. Once finished, close the red valve and then close the main valve on the hydrogen tank to stop the supply of hydrogen. Reopen the red valve to vent all hydrogen from the regulator and then loosen the regulator so it doesn’t accidentally automatically pressurize for the next person.</a:t>
            </a:r>
            <a:endParaRPr lang="en-US" sz="16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4D3ED69-67BA-A997-3EBE-E30F314F9CB5}"/>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15</a:t>
            </a:r>
          </a:p>
        </p:txBody>
      </p:sp>
      <p:sp>
        <p:nvSpPr>
          <p:cNvPr id="4" name="TextBox 3">
            <a:extLst>
              <a:ext uri="{FF2B5EF4-FFF2-40B4-BE49-F238E27FC236}">
                <a16:creationId xmlns:a16="http://schemas.microsoft.com/office/drawing/2014/main" id="{0D4719B5-EBAF-FAF0-700F-F5A3A24D3904}"/>
              </a:ext>
            </a:extLst>
          </p:cNvPr>
          <p:cNvSpPr txBox="1"/>
          <p:nvPr/>
        </p:nvSpPr>
        <p:spPr>
          <a:xfrm>
            <a:off x="3569606" y="6488668"/>
            <a:ext cx="4886915"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(Don’t flame polish the disc working electrodes)</a:t>
            </a:r>
          </a:p>
        </p:txBody>
      </p:sp>
    </p:spTree>
    <p:extLst>
      <p:ext uri="{BB962C8B-B14F-4D97-AF65-F5344CB8AC3E}">
        <p14:creationId xmlns:p14="http://schemas.microsoft.com/office/powerpoint/2010/main" val="4037095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DC295C-3FB7-4663-8B81-158D28CEC8D1}"/>
              </a:ext>
            </a:extLst>
          </p:cNvPr>
          <p:cNvSpPr>
            <a:spLocks noGrp="1"/>
          </p:cNvSpPr>
          <p:nvPr>
            <p:ph type="title"/>
          </p:nvPr>
        </p:nvSpPr>
        <p:spPr>
          <a:xfrm>
            <a:off x="838200" y="90117"/>
            <a:ext cx="10515600" cy="803657"/>
          </a:xfrm>
        </p:spPr>
        <p:txBody>
          <a:bodyPr/>
          <a:lstStyle/>
          <a:p>
            <a:pPr algn="ctr"/>
            <a:r>
              <a:rPr lang="en-US" dirty="0" err="1">
                <a:latin typeface="Times New Roman" panose="02020603050405020304" pitchFamily="18" charset="0"/>
                <a:cs typeface="Times New Roman" panose="02020603050405020304" pitchFamily="18" charset="0"/>
              </a:rPr>
              <a:t>Potentiostat</a:t>
            </a:r>
            <a:r>
              <a:rPr lang="en-US" dirty="0">
                <a:latin typeface="Times New Roman" panose="02020603050405020304" pitchFamily="18" charset="0"/>
                <a:cs typeface="Times New Roman" panose="02020603050405020304" pitchFamily="18" charset="0"/>
              </a:rPr>
              <a:t> and wire connections</a:t>
            </a:r>
          </a:p>
        </p:txBody>
      </p:sp>
      <p:pic>
        <p:nvPicPr>
          <p:cNvPr id="3" name="Picture 2" descr="A picture containing indoor&#10;&#10;Description automatically generated">
            <a:extLst>
              <a:ext uri="{FF2B5EF4-FFF2-40B4-BE49-F238E27FC236}">
                <a16:creationId xmlns:a16="http://schemas.microsoft.com/office/drawing/2014/main" id="{20857A31-6DB3-199D-9EAF-F82684DC1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670" y="1170121"/>
            <a:ext cx="2386406" cy="3181875"/>
          </a:xfrm>
          <a:prstGeom prst="rect">
            <a:avLst/>
          </a:prstGeom>
        </p:spPr>
      </p:pic>
      <p:pic>
        <p:nvPicPr>
          <p:cNvPr id="6" name="Picture 5" descr="A picture containing indoor, person&#10;&#10;Description automatically generated">
            <a:extLst>
              <a:ext uri="{FF2B5EF4-FFF2-40B4-BE49-F238E27FC236}">
                <a16:creationId xmlns:a16="http://schemas.microsoft.com/office/drawing/2014/main" id="{A93C853E-533F-DD36-40E0-84A56FC4E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038" y="1090100"/>
            <a:ext cx="2446422" cy="3261896"/>
          </a:xfrm>
          <a:prstGeom prst="rect">
            <a:avLst/>
          </a:prstGeom>
        </p:spPr>
      </p:pic>
      <p:sp>
        <p:nvSpPr>
          <p:cNvPr id="7" name="TextBox 6">
            <a:extLst>
              <a:ext uri="{FF2B5EF4-FFF2-40B4-BE49-F238E27FC236}">
                <a16:creationId xmlns:a16="http://schemas.microsoft.com/office/drawing/2014/main" id="{225F5FDB-31FF-C513-53DA-D6AD36C11637}"/>
              </a:ext>
            </a:extLst>
          </p:cNvPr>
          <p:cNvSpPr txBox="1"/>
          <p:nvPr/>
        </p:nvSpPr>
        <p:spPr>
          <a:xfrm>
            <a:off x="1087425" y="4847008"/>
            <a:ext cx="10017149"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To acquire a CV, make sure the </a:t>
            </a:r>
            <a:r>
              <a:rPr lang="en-US" dirty="0" err="1">
                <a:latin typeface="Times New Roman" panose="02020603050405020304" pitchFamily="18" charset="0"/>
                <a:cs typeface="Times New Roman" panose="02020603050405020304" pitchFamily="18" charset="0"/>
              </a:rPr>
              <a:t>potentiostat</a:t>
            </a:r>
            <a:r>
              <a:rPr lang="en-US" dirty="0">
                <a:latin typeface="Times New Roman" panose="02020603050405020304" pitchFamily="18" charset="0"/>
                <a:cs typeface="Times New Roman" panose="02020603050405020304" pitchFamily="18" charset="0"/>
              </a:rPr>
              <a:t> is plugged into the wall and turn it on using the on button located on the back of the </a:t>
            </a:r>
            <a:r>
              <a:rPr lang="en-US" dirty="0" err="1">
                <a:latin typeface="Times New Roman" panose="02020603050405020304" pitchFamily="18" charset="0"/>
                <a:cs typeface="Times New Roman" panose="02020603050405020304" pitchFamily="18" charset="0"/>
              </a:rPr>
              <a:t>potentiostat</a:t>
            </a:r>
            <a:r>
              <a:rPr lang="en-US" dirty="0">
                <a:latin typeface="Times New Roman" panose="02020603050405020304" pitchFamily="18" charset="0"/>
                <a:cs typeface="Times New Roman" panose="02020603050405020304" pitchFamily="18" charset="0"/>
              </a:rPr>
              <a:t>. Make sure the </a:t>
            </a:r>
            <a:r>
              <a:rPr lang="en-US" dirty="0" err="1">
                <a:latin typeface="Times New Roman" panose="02020603050405020304" pitchFamily="18" charset="0"/>
                <a:cs typeface="Times New Roman" panose="02020603050405020304" pitchFamily="18" charset="0"/>
              </a:rPr>
              <a:t>potentiostat</a:t>
            </a:r>
            <a:r>
              <a:rPr lang="en-US" dirty="0">
                <a:latin typeface="Times New Roman" panose="02020603050405020304" pitchFamily="18" charset="0"/>
                <a:cs typeface="Times New Roman" panose="02020603050405020304" pitchFamily="18" charset="0"/>
              </a:rPr>
              <a:t> is connected to the computer with the USB plug too. Connect the leads coming from the </a:t>
            </a:r>
            <a:r>
              <a:rPr lang="en-US" dirty="0" err="1">
                <a:latin typeface="Times New Roman" panose="02020603050405020304" pitchFamily="18" charset="0"/>
                <a:cs typeface="Times New Roman" panose="02020603050405020304" pitchFamily="18" charset="0"/>
              </a:rPr>
              <a:t>potentiostat</a:t>
            </a:r>
            <a:r>
              <a:rPr lang="en-US" dirty="0">
                <a:latin typeface="Times New Roman" panose="02020603050405020304" pitchFamily="18" charset="0"/>
                <a:cs typeface="Times New Roman" panose="02020603050405020304" pitchFamily="18" charset="0"/>
              </a:rPr>
              <a:t> to your electrodes in your electrochemical cell. For CHI, green = WE, red = CE, and white = RE. Make sure the wires are freely hanging and aren’t being pulled taught or bent in a weird way.</a:t>
            </a:r>
            <a:endParaRPr lang="en-US"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4276227-52B4-2749-760F-48789F491790}"/>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a:t>
            </a:r>
          </a:p>
        </p:txBody>
      </p:sp>
    </p:spTree>
    <p:extLst>
      <p:ext uri="{BB962C8B-B14F-4D97-AF65-F5344CB8AC3E}">
        <p14:creationId xmlns:p14="http://schemas.microsoft.com/office/powerpoint/2010/main" val="307125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4ACD-FA05-2A38-7441-31395D1C0052}"/>
              </a:ext>
            </a:extLst>
          </p:cNvPr>
          <p:cNvSpPr>
            <a:spLocks noGrp="1"/>
          </p:cNvSpPr>
          <p:nvPr>
            <p:ph type="title"/>
          </p:nvPr>
        </p:nvSpPr>
        <p:spPr>
          <a:xfrm>
            <a:off x="838200" y="-262404"/>
            <a:ext cx="10515600" cy="1325563"/>
          </a:xfrm>
        </p:spPr>
        <p:txBody>
          <a:bodyPr/>
          <a:lstStyle/>
          <a:p>
            <a:pPr algn="ctr"/>
            <a:r>
              <a:rPr lang="en-US">
                <a:latin typeface="Times New Roman" panose="02020603050405020304" pitchFamily="18" charset="0"/>
                <a:cs typeface="Times New Roman" panose="02020603050405020304" pitchFamily="18" charset="0"/>
              </a:rPr>
              <a:t>The electrochemical cell and electrodes</a:t>
            </a:r>
            <a:endParaRPr lang="en-US" dirty="0">
              <a:latin typeface="Times New Roman" panose="02020603050405020304" pitchFamily="18" charset="0"/>
              <a:cs typeface="Times New Roman" panose="02020603050405020304" pitchFamily="18" charset="0"/>
            </a:endParaRPr>
          </a:p>
        </p:txBody>
      </p:sp>
      <p:pic>
        <p:nvPicPr>
          <p:cNvPr id="4" name="Picture 3" descr="Diagram&#10;&#10;Description automatically generated">
            <a:extLst>
              <a:ext uri="{FF2B5EF4-FFF2-40B4-BE49-F238E27FC236}">
                <a16:creationId xmlns:a16="http://schemas.microsoft.com/office/drawing/2014/main" id="{67F9BE62-F9B3-41CE-FCF3-844A517996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354" y="736720"/>
            <a:ext cx="4156881" cy="3680278"/>
          </a:xfrm>
          <a:prstGeom prst="rect">
            <a:avLst/>
          </a:prstGeom>
        </p:spPr>
      </p:pic>
      <p:sp>
        <p:nvSpPr>
          <p:cNvPr id="6" name="Rectangle 5">
            <a:extLst>
              <a:ext uri="{FF2B5EF4-FFF2-40B4-BE49-F238E27FC236}">
                <a16:creationId xmlns:a16="http://schemas.microsoft.com/office/drawing/2014/main" id="{0A8EAFD9-CD55-647B-B610-09D74219C549}"/>
              </a:ext>
            </a:extLst>
          </p:cNvPr>
          <p:cNvSpPr/>
          <p:nvPr/>
        </p:nvSpPr>
        <p:spPr>
          <a:xfrm>
            <a:off x="6957767" y="1113122"/>
            <a:ext cx="4406933" cy="1311713"/>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Cyclic voltammetry is an electrochemical technique that measures current (A) as a function of an applied potential (V). It provides both qualitative and quantitative information on the redox processes of species.</a:t>
            </a:r>
          </a:p>
        </p:txBody>
      </p:sp>
      <p:sp>
        <p:nvSpPr>
          <p:cNvPr id="7" name="TextBox 6">
            <a:extLst>
              <a:ext uri="{FF2B5EF4-FFF2-40B4-BE49-F238E27FC236}">
                <a16:creationId xmlns:a16="http://schemas.microsoft.com/office/drawing/2014/main" id="{EF33A5BA-D272-7D14-1CF2-92277857597C}"/>
              </a:ext>
            </a:extLst>
          </p:cNvPr>
          <p:cNvSpPr txBox="1"/>
          <p:nvPr/>
        </p:nvSpPr>
        <p:spPr>
          <a:xfrm>
            <a:off x="6571786" y="3458321"/>
            <a:ext cx="5620214" cy="523220"/>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Working electrode (WE): </a:t>
            </a:r>
            <a:r>
              <a:rPr lang="en-US" sz="1400" dirty="0">
                <a:latin typeface="Times New Roman" panose="02020603050405020304" pitchFamily="18" charset="0"/>
                <a:cs typeface="Times New Roman" panose="02020603050405020304" pitchFamily="18" charset="0"/>
              </a:rPr>
              <a:t>the potential is directly changed at the WE, and current is measured as electrons move between solution and the WE.</a:t>
            </a:r>
          </a:p>
        </p:txBody>
      </p:sp>
      <p:sp>
        <p:nvSpPr>
          <p:cNvPr id="8" name="TextBox 7">
            <a:extLst>
              <a:ext uri="{FF2B5EF4-FFF2-40B4-BE49-F238E27FC236}">
                <a16:creationId xmlns:a16="http://schemas.microsoft.com/office/drawing/2014/main" id="{45E6E196-083B-7E22-C74E-4927AAF34300}"/>
              </a:ext>
            </a:extLst>
          </p:cNvPr>
          <p:cNvSpPr txBox="1"/>
          <p:nvPr/>
        </p:nvSpPr>
        <p:spPr>
          <a:xfrm>
            <a:off x="6571786" y="4047778"/>
            <a:ext cx="5620214" cy="95410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Counter electrode (CE): </a:t>
            </a:r>
            <a:r>
              <a:rPr lang="en-US" sz="1400" dirty="0">
                <a:latin typeface="Times New Roman" panose="02020603050405020304" pitchFamily="18" charset="0"/>
                <a:cs typeface="Times New Roman" panose="02020603050405020304" pitchFamily="18" charset="0"/>
              </a:rPr>
              <a:t>connected in circuit to the WE and passes equal &amp; opposite current to compensate the charge being passed at the WE. You want a CE with a surface area &gt;&gt; WE so the CE can always keep up with the charge being passed at the WE and not limit it.</a:t>
            </a:r>
          </a:p>
        </p:txBody>
      </p:sp>
      <p:sp>
        <p:nvSpPr>
          <p:cNvPr id="10" name="TextBox 9">
            <a:extLst>
              <a:ext uri="{FF2B5EF4-FFF2-40B4-BE49-F238E27FC236}">
                <a16:creationId xmlns:a16="http://schemas.microsoft.com/office/drawing/2014/main" id="{F11A2928-CA7C-A2EC-2B38-3C5D561BEB8F}"/>
              </a:ext>
            </a:extLst>
          </p:cNvPr>
          <p:cNvSpPr txBox="1"/>
          <p:nvPr/>
        </p:nvSpPr>
        <p:spPr>
          <a:xfrm>
            <a:off x="6571786" y="5068122"/>
            <a:ext cx="5620214" cy="738664"/>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Reference electrode (RE): </a:t>
            </a:r>
            <a:r>
              <a:rPr lang="en-US" sz="1400" dirty="0">
                <a:latin typeface="Times New Roman" panose="02020603050405020304" pitchFamily="18" charset="0"/>
                <a:cs typeface="Times New Roman" panose="02020603050405020304" pitchFamily="18" charset="0"/>
              </a:rPr>
              <a:t>connected in circuit to the WE and provides a constant potential for the WE to reference. This is most typically a well-defined and stable redox couple (some version of Ag/Ag</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135AB1B1-90BC-9044-82CF-7DB18E6C44B9}"/>
              </a:ext>
            </a:extLst>
          </p:cNvPr>
          <p:cNvSpPr txBox="1"/>
          <p:nvPr/>
        </p:nvSpPr>
        <p:spPr>
          <a:xfrm>
            <a:off x="6571786" y="2722215"/>
            <a:ext cx="5620214" cy="738664"/>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Electrolyte: </a:t>
            </a:r>
            <a:r>
              <a:rPr lang="en-US" sz="1400" dirty="0">
                <a:latin typeface="Times New Roman" panose="02020603050405020304" pitchFamily="18" charset="0"/>
                <a:cs typeface="Times New Roman" panose="02020603050405020304" pitchFamily="18" charset="0"/>
              </a:rPr>
              <a:t>the electrolyte is an inert conductive substance dissolved in solution that increases the conductivity and allows electrons to move between the electrodes and solution.</a:t>
            </a:r>
            <a:r>
              <a:rPr lang="en-US"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(some salt)</a:t>
            </a:r>
          </a:p>
        </p:txBody>
      </p:sp>
      <p:sp>
        <p:nvSpPr>
          <p:cNvPr id="12" name="TextBox 11">
            <a:extLst>
              <a:ext uri="{FF2B5EF4-FFF2-40B4-BE49-F238E27FC236}">
                <a16:creationId xmlns:a16="http://schemas.microsoft.com/office/drawing/2014/main" id="{303341CB-FB2B-57E2-18FA-8B07469BCCC1}"/>
              </a:ext>
            </a:extLst>
          </p:cNvPr>
          <p:cNvSpPr txBox="1"/>
          <p:nvPr/>
        </p:nvSpPr>
        <p:spPr>
          <a:xfrm>
            <a:off x="6571786" y="5805915"/>
            <a:ext cx="5620214" cy="95410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Quasi-reference electrode (QRE): </a:t>
            </a:r>
            <a:r>
              <a:rPr lang="en-US" sz="1400" dirty="0">
                <a:latin typeface="Times New Roman" panose="02020603050405020304" pitchFamily="18" charset="0"/>
                <a:cs typeface="Times New Roman" panose="02020603050405020304" pitchFamily="18" charset="0"/>
              </a:rPr>
              <a:t>functions the same as a normal RE but is instead referenced to a well-defined standard redox-active species (ferrocene or cobaltocene) spiked into solution at the conclusion of the experiment. The QRE is usually a Ag or Pt wire.</a:t>
            </a:r>
          </a:p>
        </p:txBody>
      </p:sp>
      <p:sp>
        <p:nvSpPr>
          <p:cNvPr id="15" name="TextBox 14">
            <a:extLst>
              <a:ext uri="{FF2B5EF4-FFF2-40B4-BE49-F238E27FC236}">
                <a16:creationId xmlns:a16="http://schemas.microsoft.com/office/drawing/2014/main" id="{EE9C1279-DFC1-FC82-BD9D-1B046DED5880}"/>
              </a:ext>
            </a:extLst>
          </p:cNvPr>
          <p:cNvSpPr txBox="1"/>
          <p:nvPr/>
        </p:nvSpPr>
        <p:spPr>
          <a:xfrm>
            <a:off x="-82420" y="5698192"/>
            <a:ext cx="6476427" cy="1169551"/>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Modes of mass transport:</a:t>
            </a:r>
          </a:p>
          <a:p>
            <a:pPr algn="ctr"/>
            <a:r>
              <a:rPr lang="en-US" sz="1400" b="1" dirty="0">
                <a:latin typeface="Times New Roman" panose="02020603050405020304" pitchFamily="18" charset="0"/>
                <a:cs typeface="Times New Roman" panose="02020603050405020304" pitchFamily="18" charset="0"/>
              </a:rPr>
              <a:t>Diffusion: </a:t>
            </a:r>
            <a:r>
              <a:rPr lang="en-US" sz="1400" dirty="0">
                <a:latin typeface="Times New Roman" panose="02020603050405020304" pitchFamily="18" charset="0"/>
                <a:cs typeface="Times New Roman" panose="02020603050405020304" pitchFamily="18" charset="0"/>
              </a:rPr>
              <a:t>Movement of species due to a </a:t>
            </a:r>
            <a:r>
              <a:rPr lang="en-US" sz="1400" i="1" dirty="0">
                <a:latin typeface="Times New Roman" panose="02020603050405020304" pitchFamily="18" charset="0"/>
                <a:cs typeface="Times New Roman" panose="02020603050405020304" pitchFamily="18" charset="0"/>
              </a:rPr>
              <a:t>concentration </a:t>
            </a:r>
            <a:r>
              <a:rPr lang="en-US" sz="1400" dirty="0">
                <a:latin typeface="Times New Roman" panose="02020603050405020304" pitchFamily="18" charset="0"/>
                <a:cs typeface="Times New Roman" panose="02020603050405020304" pitchFamily="18" charset="0"/>
              </a:rPr>
              <a:t>gradient.</a:t>
            </a:r>
          </a:p>
          <a:p>
            <a:pPr algn="ctr"/>
            <a:r>
              <a:rPr lang="en-US" sz="1400" b="1" dirty="0">
                <a:latin typeface="Times New Roman" panose="02020603050405020304" pitchFamily="18" charset="0"/>
                <a:cs typeface="Times New Roman" panose="02020603050405020304" pitchFamily="18" charset="0"/>
              </a:rPr>
              <a:t>Migration: </a:t>
            </a:r>
            <a:r>
              <a:rPr lang="en-US" sz="1400" dirty="0">
                <a:latin typeface="Times New Roman" panose="02020603050405020304" pitchFamily="18" charset="0"/>
                <a:cs typeface="Times New Roman" panose="02020603050405020304" pitchFamily="18" charset="0"/>
              </a:rPr>
              <a:t>Movement of species due to a </a:t>
            </a:r>
            <a:r>
              <a:rPr lang="en-US" sz="1400" i="1" dirty="0">
                <a:latin typeface="Times New Roman" panose="02020603050405020304" pitchFamily="18" charset="0"/>
                <a:cs typeface="Times New Roman" panose="02020603050405020304" pitchFamily="18" charset="0"/>
              </a:rPr>
              <a:t>potential </a:t>
            </a:r>
            <a:r>
              <a:rPr lang="en-US" sz="1400" dirty="0">
                <a:latin typeface="Times New Roman" panose="02020603050405020304" pitchFamily="18" charset="0"/>
                <a:cs typeface="Times New Roman" panose="02020603050405020304" pitchFamily="18" charset="0"/>
              </a:rPr>
              <a:t>gradient (undesirable for CV and mitigated through sufficient electrolyte).</a:t>
            </a:r>
          </a:p>
          <a:p>
            <a:pPr algn="ctr"/>
            <a:r>
              <a:rPr lang="en-US" sz="1400" b="1" dirty="0">
                <a:latin typeface="Times New Roman" panose="02020603050405020304" pitchFamily="18" charset="0"/>
                <a:cs typeface="Times New Roman" panose="02020603050405020304" pitchFamily="18" charset="0"/>
              </a:rPr>
              <a:t>Convection: </a:t>
            </a:r>
            <a:r>
              <a:rPr lang="en-US" sz="1400" dirty="0">
                <a:latin typeface="Times New Roman" panose="02020603050405020304" pitchFamily="18" charset="0"/>
                <a:cs typeface="Times New Roman" panose="02020603050405020304" pitchFamily="18" charset="0"/>
              </a:rPr>
              <a:t>Movement of species due to external force (stirring, pumping, etc.)</a:t>
            </a:r>
            <a:endParaRPr lang="en-US" sz="14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359FAF4-BDB1-5006-B86D-28B51F71B195}"/>
              </a:ext>
            </a:extLst>
          </p:cNvPr>
          <p:cNvSpPr txBox="1"/>
          <p:nvPr/>
        </p:nvSpPr>
        <p:spPr>
          <a:xfrm>
            <a:off x="95359" y="4280078"/>
            <a:ext cx="6476427" cy="1384995"/>
          </a:xfrm>
          <a:prstGeom prst="rect">
            <a:avLst/>
          </a:prstGeom>
          <a:noFill/>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Electrochemistry units</a:t>
            </a:r>
          </a:p>
          <a:p>
            <a:pPr algn="ctr"/>
            <a:r>
              <a:rPr lang="en-US" sz="1400" b="1" dirty="0">
                <a:latin typeface="Times New Roman" panose="02020603050405020304" pitchFamily="18" charset="0"/>
                <a:cs typeface="Times New Roman" panose="02020603050405020304" pitchFamily="18" charset="0"/>
              </a:rPr>
              <a:t>Electric charge</a:t>
            </a:r>
            <a:r>
              <a:rPr lang="en-US" sz="1400" b="1" dirty="0">
                <a:latin typeface="Times New Roman" panose="02020603050405020304" pitchFamily="18" charset="0"/>
                <a:cs typeface="Times New Roman" panose="02020603050405020304" pitchFamily="18" charset="0"/>
                <a:sym typeface="Wingdings" panose="05000000000000000000" pitchFamily="2" charset="2"/>
              </a:rPr>
              <a:t> (e)  1 electron = 1.6x10</a:t>
            </a:r>
            <a:r>
              <a:rPr lang="en-US" sz="1400" b="1" baseline="30000" dirty="0">
                <a:latin typeface="Times New Roman" panose="02020603050405020304" pitchFamily="18" charset="0"/>
                <a:cs typeface="Times New Roman" panose="02020603050405020304" pitchFamily="18" charset="0"/>
                <a:sym typeface="Wingdings" panose="05000000000000000000" pitchFamily="2" charset="2"/>
              </a:rPr>
              <a:t>-19</a:t>
            </a:r>
            <a:r>
              <a:rPr lang="en-US" sz="1400" b="1" dirty="0">
                <a:latin typeface="Times New Roman" panose="02020603050405020304" pitchFamily="18" charset="0"/>
                <a:cs typeface="Times New Roman" panose="02020603050405020304" pitchFamily="18" charset="0"/>
                <a:sym typeface="Wingdings" panose="05000000000000000000" pitchFamily="2" charset="2"/>
              </a:rPr>
              <a:t> C</a:t>
            </a:r>
          </a:p>
          <a:p>
            <a:pPr algn="ctr"/>
            <a:r>
              <a:rPr lang="en-US" sz="1400" b="1" dirty="0">
                <a:latin typeface="Times New Roman" panose="02020603050405020304" pitchFamily="18" charset="0"/>
                <a:cs typeface="Times New Roman" panose="02020603050405020304" pitchFamily="18" charset="0"/>
                <a:sym typeface="Wingdings" panose="05000000000000000000" pitchFamily="2" charset="2"/>
              </a:rPr>
              <a:t>Faraday’s constant (F)  F = 96485 C/mol electrons</a:t>
            </a:r>
          </a:p>
          <a:p>
            <a:pPr algn="ctr"/>
            <a:r>
              <a:rPr lang="en-US" sz="1400" b="1" dirty="0">
                <a:latin typeface="Times New Roman" panose="02020603050405020304" pitchFamily="18" charset="0"/>
                <a:cs typeface="Times New Roman" panose="02020603050405020304" pitchFamily="18" charset="0"/>
                <a:sym typeface="Wingdings" panose="05000000000000000000" pitchFamily="2" charset="2"/>
              </a:rPr>
              <a:t>Current (A)  A = C/sec</a:t>
            </a:r>
          </a:p>
          <a:p>
            <a:pPr algn="ctr"/>
            <a:r>
              <a:rPr lang="en-US" sz="1400" b="1" dirty="0">
                <a:latin typeface="Times New Roman" panose="02020603050405020304" pitchFamily="18" charset="0"/>
                <a:cs typeface="Times New Roman" panose="02020603050405020304" pitchFamily="18" charset="0"/>
                <a:sym typeface="Wingdings" panose="05000000000000000000" pitchFamily="2" charset="2"/>
              </a:rPr>
              <a:t>Coulomb (C)  C = A*sec</a:t>
            </a:r>
          </a:p>
          <a:p>
            <a:pPr algn="ctr"/>
            <a:r>
              <a:rPr lang="en-US" sz="1400" b="1" dirty="0">
                <a:latin typeface="Times New Roman" panose="02020603050405020304" pitchFamily="18" charset="0"/>
                <a:cs typeface="Times New Roman" panose="02020603050405020304" pitchFamily="18" charset="0"/>
                <a:sym typeface="Wingdings" panose="05000000000000000000" pitchFamily="2" charset="2"/>
              </a:rPr>
              <a:t>Potential (V)  V = J/C</a:t>
            </a:r>
            <a:endParaRPr lang="en-US" sz="1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768EEFD-D9F9-ACC1-7542-D8478C306CB6}"/>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649289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DC295C-3FB7-4663-8B81-158D28CEC8D1}"/>
              </a:ext>
            </a:extLst>
          </p:cNvPr>
          <p:cNvSpPr>
            <a:spLocks noGrp="1"/>
          </p:cNvSpPr>
          <p:nvPr>
            <p:ph type="title"/>
          </p:nvPr>
        </p:nvSpPr>
        <p:spPr>
          <a:xfrm>
            <a:off x="838200" y="90117"/>
            <a:ext cx="10515600" cy="803657"/>
          </a:xfrm>
        </p:spPr>
        <p:txBody>
          <a:bodyPr/>
          <a:lstStyle/>
          <a:p>
            <a:pPr algn="ctr"/>
            <a:r>
              <a:rPr lang="en-US" dirty="0" err="1">
                <a:latin typeface="Times New Roman" panose="02020603050405020304" pitchFamily="18" charset="0"/>
                <a:cs typeface="Times New Roman" panose="02020603050405020304" pitchFamily="18" charset="0"/>
              </a:rPr>
              <a:t>Potentiostat</a:t>
            </a:r>
            <a:r>
              <a:rPr lang="en-US" dirty="0">
                <a:latin typeface="Times New Roman" panose="02020603050405020304" pitchFamily="18" charset="0"/>
                <a:cs typeface="Times New Roman" panose="02020603050405020304" pitchFamily="18" charset="0"/>
              </a:rPr>
              <a:t> software</a:t>
            </a:r>
          </a:p>
        </p:txBody>
      </p:sp>
      <p:pic>
        <p:nvPicPr>
          <p:cNvPr id="4" name="Picture 3" descr="Graphical user interface, application, Word&#10;&#10;Description automatically generated">
            <a:extLst>
              <a:ext uri="{FF2B5EF4-FFF2-40B4-BE49-F238E27FC236}">
                <a16:creationId xmlns:a16="http://schemas.microsoft.com/office/drawing/2014/main" id="{CECF1AA8-BC0C-A332-A962-554CBDDD1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963" y="893774"/>
            <a:ext cx="7212073" cy="5764024"/>
          </a:xfrm>
          <a:prstGeom prst="rect">
            <a:avLst/>
          </a:prstGeom>
        </p:spPr>
      </p:pic>
      <p:cxnSp>
        <p:nvCxnSpPr>
          <p:cNvPr id="9" name="Straight Arrow Connector 8">
            <a:extLst>
              <a:ext uri="{FF2B5EF4-FFF2-40B4-BE49-F238E27FC236}">
                <a16:creationId xmlns:a16="http://schemas.microsoft.com/office/drawing/2014/main" id="{97D65E42-CD89-D597-62D7-39AAE900FD68}"/>
              </a:ext>
            </a:extLst>
          </p:cNvPr>
          <p:cNvCxnSpPr/>
          <p:nvPr/>
        </p:nvCxnSpPr>
        <p:spPr>
          <a:xfrm flipV="1">
            <a:off x="3410092" y="1313160"/>
            <a:ext cx="0" cy="74252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5886E60-9489-974A-B63B-5792B583C87E}"/>
              </a:ext>
            </a:extLst>
          </p:cNvPr>
          <p:cNvCxnSpPr/>
          <p:nvPr/>
        </p:nvCxnSpPr>
        <p:spPr>
          <a:xfrm flipV="1">
            <a:off x="3266859" y="1313160"/>
            <a:ext cx="0" cy="74252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C787893-ECAA-2872-4C04-3E6E4F8C94FD}"/>
              </a:ext>
            </a:extLst>
          </p:cNvPr>
          <p:cNvCxnSpPr/>
          <p:nvPr/>
        </p:nvCxnSpPr>
        <p:spPr>
          <a:xfrm flipV="1">
            <a:off x="3570513" y="1313160"/>
            <a:ext cx="0" cy="74252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983A818-6C03-CEDA-7C0F-FC306927CFAB}"/>
              </a:ext>
            </a:extLst>
          </p:cNvPr>
          <p:cNvCxnSpPr/>
          <p:nvPr/>
        </p:nvCxnSpPr>
        <p:spPr>
          <a:xfrm flipV="1">
            <a:off x="3812290" y="1259303"/>
            <a:ext cx="0" cy="74252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323A862-1228-AC90-7869-CFD6C5D7695D}"/>
              </a:ext>
            </a:extLst>
          </p:cNvPr>
          <p:cNvCxnSpPr/>
          <p:nvPr/>
        </p:nvCxnSpPr>
        <p:spPr>
          <a:xfrm flipV="1">
            <a:off x="2720280" y="1129820"/>
            <a:ext cx="0" cy="74252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83DA011-34B4-9253-FC32-846E3964D7CC}"/>
              </a:ext>
            </a:extLst>
          </p:cNvPr>
          <p:cNvSpPr txBox="1"/>
          <p:nvPr/>
        </p:nvSpPr>
        <p:spPr>
          <a:xfrm>
            <a:off x="4049486" y="2701949"/>
            <a:ext cx="3746977"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This is the window when you open the CHI software, the main buttons you will use are shown in arrows.</a:t>
            </a:r>
          </a:p>
        </p:txBody>
      </p:sp>
      <p:sp>
        <p:nvSpPr>
          <p:cNvPr id="2" name="TextBox 1">
            <a:extLst>
              <a:ext uri="{FF2B5EF4-FFF2-40B4-BE49-F238E27FC236}">
                <a16:creationId xmlns:a16="http://schemas.microsoft.com/office/drawing/2014/main" id="{48006A4C-7576-A8C8-2179-FEABABFFFD47}"/>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17</a:t>
            </a:r>
          </a:p>
        </p:txBody>
      </p:sp>
    </p:spTree>
    <p:extLst>
      <p:ext uri="{BB962C8B-B14F-4D97-AF65-F5344CB8AC3E}">
        <p14:creationId xmlns:p14="http://schemas.microsoft.com/office/powerpoint/2010/main" val="2269535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DC295C-3FB7-4663-8B81-158D28CEC8D1}"/>
              </a:ext>
            </a:extLst>
          </p:cNvPr>
          <p:cNvSpPr>
            <a:spLocks noGrp="1"/>
          </p:cNvSpPr>
          <p:nvPr>
            <p:ph type="title"/>
          </p:nvPr>
        </p:nvSpPr>
        <p:spPr>
          <a:xfrm>
            <a:off x="838200" y="90117"/>
            <a:ext cx="10515600" cy="803657"/>
          </a:xfrm>
        </p:spPr>
        <p:txBody>
          <a:bodyPr/>
          <a:lstStyle/>
          <a:p>
            <a:pPr algn="ctr"/>
            <a:r>
              <a:rPr lang="en-US" dirty="0" err="1">
                <a:latin typeface="Times New Roman" panose="02020603050405020304" pitchFamily="18" charset="0"/>
                <a:cs typeface="Times New Roman" panose="02020603050405020304" pitchFamily="18" charset="0"/>
              </a:rPr>
              <a:t>Potentiostat</a:t>
            </a:r>
            <a:r>
              <a:rPr lang="en-US" dirty="0">
                <a:latin typeface="Times New Roman" panose="02020603050405020304" pitchFamily="18" charset="0"/>
                <a:cs typeface="Times New Roman" panose="02020603050405020304" pitchFamily="18" charset="0"/>
              </a:rPr>
              <a:t> software</a:t>
            </a:r>
          </a:p>
        </p:txBody>
      </p:sp>
      <p:pic>
        <p:nvPicPr>
          <p:cNvPr id="3" name="Picture 2" descr="Graphical user interface, application, Word&#10;&#10;Description automatically generated">
            <a:extLst>
              <a:ext uri="{FF2B5EF4-FFF2-40B4-BE49-F238E27FC236}">
                <a16:creationId xmlns:a16="http://schemas.microsoft.com/office/drawing/2014/main" id="{D3660C35-2CC0-FF2E-CE28-CB0FF5194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942" y="823763"/>
            <a:ext cx="7027158" cy="5621726"/>
          </a:xfrm>
          <a:prstGeom prst="rect">
            <a:avLst/>
          </a:prstGeom>
        </p:spPr>
      </p:pic>
      <p:sp>
        <p:nvSpPr>
          <p:cNvPr id="6" name="TextBox 5">
            <a:extLst>
              <a:ext uri="{FF2B5EF4-FFF2-40B4-BE49-F238E27FC236}">
                <a16:creationId xmlns:a16="http://schemas.microsoft.com/office/drawing/2014/main" id="{E95515D8-D102-A04A-E076-1450312C2DEB}"/>
              </a:ext>
            </a:extLst>
          </p:cNvPr>
          <p:cNvSpPr txBox="1"/>
          <p:nvPr/>
        </p:nvSpPr>
        <p:spPr>
          <a:xfrm>
            <a:off x="3973859" y="3547597"/>
            <a:ext cx="3746977"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Clicking on the T, you can choose which technique you want to use (cyclic voltammetry).</a:t>
            </a:r>
          </a:p>
        </p:txBody>
      </p:sp>
      <p:sp>
        <p:nvSpPr>
          <p:cNvPr id="2" name="TextBox 1">
            <a:extLst>
              <a:ext uri="{FF2B5EF4-FFF2-40B4-BE49-F238E27FC236}">
                <a16:creationId xmlns:a16="http://schemas.microsoft.com/office/drawing/2014/main" id="{D5AC4D2A-86AA-1E4B-20F7-4D19D9A97713}"/>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18</a:t>
            </a:r>
          </a:p>
        </p:txBody>
      </p:sp>
    </p:spTree>
    <p:extLst>
      <p:ext uri="{BB962C8B-B14F-4D97-AF65-F5344CB8AC3E}">
        <p14:creationId xmlns:p14="http://schemas.microsoft.com/office/powerpoint/2010/main" val="4122155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DC295C-3FB7-4663-8B81-158D28CEC8D1}"/>
              </a:ext>
            </a:extLst>
          </p:cNvPr>
          <p:cNvSpPr>
            <a:spLocks noGrp="1"/>
          </p:cNvSpPr>
          <p:nvPr>
            <p:ph type="title"/>
          </p:nvPr>
        </p:nvSpPr>
        <p:spPr>
          <a:xfrm>
            <a:off x="838200" y="90117"/>
            <a:ext cx="10515600" cy="803657"/>
          </a:xfrm>
        </p:spPr>
        <p:txBody>
          <a:bodyPr/>
          <a:lstStyle/>
          <a:p>
            <a:pPr algn="ctr"/>
            <a:r>
              <a:rPr lang="en-US" dirty="0" err="1">
                <a:latin typeface="Times New Roman" panose="02020603050405020304" pitchFamily="18" charset="0"/>
                <a:cs typeface="Times New Roman" panose="02020603050405020304" pitchFamily="18" charset="0"/>
              </a:rPr>
              <a:t>Potentiostat</a:t>
            </a:r>
            <a:r>
              <a:rPr lang="en-US" dirty="0">
                <a:latin typeface="Times New Roman" panose="02020603050405020304" pitchFamily="18" charset="0"/>
                <a:cs typeface="Times New Roman" panose="02020603050405020304" pitchFamily="18" charset="0"/>
              </a:rPr>
              <a:t> software</a:t>
            </a:r>
          </a:p>
        </p:txBody>
      </p:sp>
      <p:pic>
        <p:nvPicPr>
          <p:cNvPr id="4" name="Picture 3" descr="Graphical user interface, application, Word&#10;&#10;Description automatically generated">
            <a:extLst>
              <a:ext uri="{FF2B5EF4-FFF2-40B4-BE49-F238E27FC236}">
                <a16:creationId xmlns:a16="http://schemas.microsoft.com/office/drawing/2014/main" id="{32DD8D41-228B-1C98-E533-53B3F336C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233" y="893774"/>
            <a:ext cx="7061534" cy="5649227"/>
          </a:xfrm>
          <a:prstGeom prst="rect">
            <a:avLst/>
          </a:prstGeom>
        </p:spPr>
      </p:pic>
      <p:sp>
        <p:nvSpPr>
          <p:cNvPr id="7" name="TextBox 6">
            <a:extLst>
              <a:ext uri="{FF2B5EF4-FFF2-40B4-BE49-F238E27FC236}">
                <a16:creationId xmlns:a16="http://schemas.microsoft.com/office/drawing/2014/main" id="{2CB8BAB9-1E2F-4AFC-1AC6-AE8BD4A10197}"/>
              </a:ext>
            </a:extLst>
          </p:cNvPr>
          <p:cNvSpPr txBox="1"/>
          <p:nvPr/>
        </p:nvSpPr>
        <p:spPr>
          <a:xfrm>
            <a:off x="5679657" y="1733228"/>
            <a:ext cx="3746977" cy="397031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Clicking on the checklist, you can then change your relevant CV parameters. You can choose your initial V, high V, low V, and final V, and the scan polarity tells you which way you’ll scan first. You can also change the scan rate, the number of sweep segments (times back and forth), number of data points (sample interval), time until it starts taking the CV (quiet time) and sensitivity (how much current you can pass). When you are ready, click the run button to acquire the CV.</a:t>
            </a:r>
          </a:p>
        </p:txBody>
      </p:sp>
      <p:sp>
        <p:nvSpPr>
          <p:cNvPr id="8" name="TextBox 7">
            <a:extLst>
              <a:ext uri="{FF2B5EF4-FFF2-40B4-BE49-F238E27FC236}">
                <a16:creationId xmlns:a16="http://schemas.microsoft.com/office/drawing/2014/main" id="{3C154BED-C61D-EA5C-40AE-C568571C2D3A}"/>
              </a:ext>
            </a:extLst>
          </p:cNvPr>
          <p:cNvSpPr txBox="1"/>
          <p:nvPr/>
        </p:nvSpPr>
        <p:spPr>
          <a:xfrm>
            <a:off x="2640072" y="3506346"/>
            <a:ext cx="2839453" cy="258532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You should always do at least 4 segments and ignore the first full sweep, because gunk on the electrode leads to varying currents and inaccurate data on your first cycle. The CV settles in after the first sweep for all the subsequent ones.</a:t>
            </a:r>
          </a:p>
        </p:txBody>
      </p:sp>
      <p:cxnSp>
        <p:nvCxnSpPr>
          <p:cNvPr id="10" name="Straight Arrow Connector 9">
            <a:extLst>
              <a:ext uri="{FF2B5EF4-FFF2-40B4-BE49-F238E27FC236}">
                <a16:creationId xmlns:a16="http://schemas.microsoft.com/office/drawing/2014/main" id="{1DC90A16-AF89-8B98-E046-4E7C5479F864}"/>
              </a:ext>
            </a:extLst>
          </p:cNvPr>
          <p:cNvCxnSpPr/>
          <p:nvPr/>
        </p:nvCxnSpPr>
        <p:spPr>
          <a:xfrm flipH="1">
            <a:off x="5321395" y="3884481"/>
            <a:ext cx="358262" cy="268133"/>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BC05C983-FD8F-7674-EA10-FB634F6FB84D}"/>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19</a:t>
            </a:r>
          </a:p>
        </p:txBody>
      </p:sp>
    </p:spTree>
    <p:extLst>
      <p:ext uri="{BB962C8B-B14F-4D97-AF65-F5344CB8AC3E}">
        <p14:creationId xmlns:p14="http://schemas.microsoft.com/office/powerpoint/2010/main" val="4195356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DC295C-3FB7-4663-8B81-158D28CEC8D1}"/>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Data saving</a:t>
            </a:r>
          </a:p>
        </p:txBody>
      </p:sp>
      <p:pic>
        <p:nvPicPr>
          <p:cNvPr id="2" name="Picture 1" descr="Graphical user interface, application, Word&#10;&#10;Description automatically generated">
            <a:extLst>
              <a:ext uri="{FF2B5EF4-FFF2-40B4-BE49-F238E27FC236}">
                <a16:creationId xmlns:a16="http://schemas.microsoft.com/office/drawing/2014/main" id="{2B9374AE-AC37-F050-894D-3F2373175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963" y="893774"/>
            <a:ext cx="7212073" cy="5764024"/>
          </a:xfrm>
          <a:prstGeom prst="rect">
            <a:avLst/>
          </a:prstGeom>
        </p:spPr>
      </p:pic>
      <p:sp>
        <p:nvSpPr>
          <p:cNvPr id="3" name="TextBox 2">
            <a:extLst>
              <a:ext uri="{FF2B5EF4-FFF2-40B4-BE49-F238E27FC236}">
                <a16:creationId xmlns:a16="http://schemas.microsoft.com/office/drawing/2014/main" id="{006D1F6F-29F8-2755-29FD-B749631613BF}"/>
              </a:ext>
            </a:extLst>
          </p:cNvPr>
          <p:cNvSpPr txBox="1"/>
          <p:nvPr/>
        </p:nvSpPr>
        <p:spPr>
          <a:xfrm>
            <a:off x="4222510" y="1897550"/>
            <a:ext cx="3746977" cy="313932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To save data, click file </a:t>
            </a:r>
            <a:r>
              <a:rPr lang="en-US" dirty="0">
                <a:latin typeface="Times New Roman" panose="02020603050405020304" pitchFamily="18" charset="0"/>
                <a:cs typeface="Times New Roman" panose="02020603050405020304" pitchFamily="18" charset="0"/>
                <a:sym typeface="Wingdings" panose="05000000000000000000" pitchFamily="2" charset="2"/>
              </a:rPr>
              <a:t> Save as  and choose the location you want to save. You can save files as .bin files and .csv files. The .bin files are the proprietary file for CHI which you can only open in their software, and the .csv files are Excel readouts of E and current. I recommend saving in both file types. You can also save as a .txt file if that is more convenient (same readout as the .csv). </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F76EFAE-CE96-FF23-FF29-16AD086D281D}"/>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20</a:t>
            </a:r>
          </a:p>
        </p:txBody>
      </p:sp>
    </p:spTree>
    <p:extLst>
      <p:ext uri="{BB962C8B-B14F-4D97-AF65-F5344CB8AC3E}">
        <p14:creationId xmlns:p14="http://schemas.microsoft.com/office/powerpoint/2010/main" val="4124104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DC295C-3FB7-4663-8B81-158D28CEC8D1}"/>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Data workup</a:t>
            </a:r>
          </a:p>
        </p:txBody>
      </p:sp>
      <p:pic>
        <p:nvPicPr>
          <p:cNvPr id="2" name="Picture 1">
            <a:extLst>
              <a:ext uri="{FF2B5EF4-FFF2-40B4-BE49-F238E27FC236}">
                <a16:creationId xmlns:a16="http://schemas.microsoft.com/office/drawing/2014/main" id="{17A44D0A-C0A0-B0CB-ACBB-CE8A8CAE4F6A}"/>
              </a:ext>
            </a:extLst>
          </p:cNvPr>
          <p:cNvPicPr>
            <a:picLocks noChangeAspect="1"/>
          </p:cNvPicPr>
          <p:nvPr/>
        </p:nvPicPr>
        <p:blipFill>
          <a:blip r:embed="rId2"/>
          <a:stretch>
            <a:fillRect/>
          </a:stretch>
        </p:blipFill>
        <p:spPr>
          <a:xfrm>
            <a:off x="-189029" y="893774"/>
            <a:ext cx="6724407" cy="5491200"/>
          </a:xfrm>
          <a:prstGeom prst="rect">
            <a:avLst/>
          </a:prstGeom>
        </p:spPr>
      </p:pic>
      <p:sp>
        <p:nvSpPr>
          <p:cNvPr id="3" name="TextBox 2">
            <a:extLst>
              <a:ext uri="{FF2B5EF4-FFF2-40B4-BE49-F238E27FC236}">
                <a16:creationId xmlns:a16="http://schemas.microsoft.com/office/drawing/2014/main" id="{FEF6CA8D-4B15-3537-8F2C-E0DF44E2DCE2}"/>
              </a:ext>
            </a:extLst>
          </p:cNvPr>
          <p:cNvSpPr txBox="1"/>
          <p:nvPr/>
        </p:nvSpPr>
        <p:spPr>
          <a:xfrm>
            <a:off x="6151002" y="1285658"/>
            <a:ext cx="5887452" cy="397031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With your raw data, you will have column readouts of potential (V) and current (A). Copy one of your middle/final cycles to use as your data set. You will typically want to plot your data as current density (mA/cm</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vs. E (vs. some RE). To normalize for current density, divide your current values by the surface area of your working electrode (geometric or preferably electrochemically determined from a </a:t>
            </a:r>
            <a:r>
              <a:rPr lang="en-US" sz="1800" i="0" dirty="0" err="1">
                <a:effectLst/>
                <a:latin typeface="Times New Roman" panose="02020603050405020304" pitchFamily="18" charset="0"/>
                <a:cs typeface="Times New Roman" panose="02020603050405020304" pitchFamily="18" charset="0"/>
              </a:rPr>
              <a:t>Randles</a:t>
            </a:r>
            <a:r>
              <a:rPr lang="en-US" sz="1800" i="0" dirty="0">
                <a:effectLst/>
                <a:latin typeface="Times New Roman" panose="02020603050405020304" pitchFamily="18" charset="0"/>
                <a:cs typeface="Times New Roman" panose="02020603050405020304" pitchFamily="18" charset="0"/>
              </a:rPr>
              <a:t>–</a:t>
            </a:r>
            <a:r>
              <a:rPr lang="en-US" sz="1800" i="0" dirty="0" err="1">
                <a:effectLst/>
                <a:latin typeface="Times New Roman" panose="02020603050405020304" pitchFamily="18" charset="0"/>
                <a:cs typeface="Times New Roman" panose="02020603050405020304" pitchFamily="18" charset="0"/>
              </a:rPr>
              <a:t>Ševčík</a:t>
            </a:r>
            <a:r>
              <a:rPr lang="en-US" sz="1800" i="0" dirty="0">
                <a:effectLst/>
                <a:latin typeface="Times New Roman" panose="02020603050405020304" pitchFamily="18" charset="0"/>
                <a:cs typeface="Times New Roman" panose="02020603050405020304" pitchFamily="18" charset="0"/>
              </a:rPr>
              <a:t> study with potassium ferricyanide). </a:t>
            </a:r>
            <a:r>
              <a:rPr lang="en-US" dirty="0">
                <a:latin typeface="Times New Roman" panose="02020603050405020304" pitchFamily="18" charset="0"/>
                <a:cs typeface="Times New Roman" panose="02020603050405020304" pitchFamily="18" charset="0"/>
              </a:rPr>
              <a:t>If you have used a Ag/Ag</a:t>
            </a:r>
            <a:r>
              <a:rPr lang="en-US" baseline="30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variant RE, your potentials are already correct. If using a QRE to Fc/Fc</a:t>
            </a:r>
            <a:r>
              <a:rPr lang="en-US" baseline="30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you will need to subtract the E</a:t>
            </a:r>
            <a:r>
              <a:rPr lang="en-US" baseline="-25000" dirty="0">
                <a:latin typeface="Times New Roman" panose="02020603050405020304" pitchFamily="18" charset="0"/>
                <a:cs typeface="Times New Roman" panose="02020603050405020304" pitchFamily="18" charset="0"/>
              </a:rPr>
              <a:t>1/2</a:t>
            </a:r>
            <a:r>
              <a:rPr lang="en-US" dirty="0">
                <a:latin typeface="Times New Roman" panose="02020603050405020304" pitchFamily="18" charset="0"/>
                <a:cs typeface="Times New Roman" panose="02020603050405020304" pitchFamily="18" charset="0"/>
              </a:rPr>
              <a:t> value of the Fc/Fc</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redox couple that you spiked into your solution from each E value. This will make your E axis relative to the Fc/Fc</a:t>
            </a:r>
            <a:r>
              <a:rPr lang="en-US" baseline="30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redox couple. Plot in Origin and you’re set. D and k</a:t>
            </a:r>
            <a:r>
              <a:rPr lang="en-US" baseline="30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can be calculated from your data set using Excel.</a:t>
            </a:r>
          </a:p>
        </p:txBody>
      </p:sp>
      <p:sp>
        <p:nvSpPr>
          <p:cNvPr id="4" name="TextBox 3">
            <a:extLst>
              <a:ext uri="{FF2B5EF4-FFF2-40B4-BE49-F238E27FC236}">
                <a16:creationId xmlns:a16="http://schemas.microsoft.com/office/drawing/2014/main" id="{9614310D-20AA-1F8B-F5F4-75A34D8B6E3A}"/>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21</a:t>
            </a:r>
          </a:p>
        </p:txBody>
      </p:sp>
    </p:spTree>
    <p:extLst>
      <p:ext uri="{BB962C8B-B14F-4D97-AF65-F5344CB8AC3E}">
        <p14:creationId xmlns:p14="http://schemas.microsoft.com/office/powerpoint/2010/main" val="834556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DC295C-3FB7-4663-8B81-158D28CEC8D1}"/>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Helpful resource</a:t>
            </a:r>
          </a:p>
        </p:txBody>
      </p:sp>
      <p:sp>
        <p:nvSpPr>
          <p:cNvPr id="6" name="TextBox 5">
            <a:extLst>
              <a:ext uri="{FF2B5EF4-FFF2-40B4-BE49-F238E27FC236}">
                <a16:creationId xmlns:a16="http://schemas.microsoft.com/office/drawing/2014/main" id="{E0F37036-78E7-43E2-B9C0-8ED2875A31C6}"/>
              </a:ext>
            </a:extLst>
          </p:cNvPr>
          <p:cNvSpPr txBox="1"/>
          <p:nvPr/>
        </p:nvSpPr>
        <p:spPr>
          <a:xfrm>
            <a:off x="1235422" y="5879243"/>
            <a:ext cx="6094854" cy="369332"/>
          </a:xfrm>
          <a:prstGeom prst="rect">
            <a:avLst/>
          </a:prstGeom>
          <a:noFill/>
        </p:spPr>
        <p:txBody>
          <a:bodyPr wrap="square">
            <a:spAutoFit/>
          </a:bodyPr>
          <a:lstStyle/>
          <a:p>
            <a:r>
              <a:rPr lang="en-US" dirty="0">
                <a:hlinkClick r:id="rId2"/>
              </a:rPr>
              <a:t>https://pubs.acs.org/doi/10.1021/acs.jchemed.7b00361</a:t>
            </a:r>
            <a:r>
              <a:rPr lang="en-US" dirty="0"/>
              <a:t> </a:t>
            </a:r>
          </a:p>
        </p:txBody>
      </p:sp>
      <p:pic>
        <p:nvPicPr>
          <p:cNvPr id="8" name="Picture 7">
            <a:extLst>
              <a:ext uri="{FF2B5EF4-FFF2-40B4-BE49-F238E27FC236}">
                <a16:creationId xmlns:a16="http://schemas.microsoft.com/office/drawing/2014/main" id="{A28D7C67-E718-9292-B022-97D9214B5557}"/>
              </a:ext>
            </a:extLst>
          </p:cNvPr>
          <p:cNvPicPr>
            <a:picLocks noChangeAspect="1"/>
          </p:cNvPicPr>
          <p:nvPr/>
        </p:nvPicPr>
        <p:blipFill>
          <a:blip r:embed="rId3"/>
          <a:stretch>
            <a:fillRect/>
          </a:stretch>
        </p:blipFill>
        <p:spPr>
          <a:xfrm>
            <a:off x="281882" y="1198506"/>
            <a:ext cx="8001934" cy="4554755"/>
          </a:xfrm>
          <a:prstGeom prst="rect">
            <a:avLst/>
          </a:prstGeom>
        </p:spPr>
      </p:pic>
      <p:sp>
        <p:nvSpPr>
          <p:cNvPr id="9" name="TextBox 8">
            <a:extLst>
              <a:ext uri="{FF2B5EF4-FFF2-40B4-BE49-F238E27FC236}">
                <a16:creationId xmlns:a16="http://schemas.microsoft.com/office/drawing/2014/main" id="{E57DF0AA-0339-BD6D-5C13-F063D6E028E2}"/>
              </a:ext>
            </a:extLst>
          </p:cNvPr>
          <p:cNvSpPr txBox="1"/>
          <p:nvPr/>
        </p:nvSpPr>
        <p:spPr>
          <a:xfrm>
            <a:off x="8437362" y="2136338"/>
            <a:ext cx="3754638" cy="313932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 would highly recommend reading this journal article (even if CV isn’t your thing), it is without a doubt the most concise and useful article I have encountered in graduate school, and I refer back to it often. It’s only about a 15-minute read in total and it covers all the essentials for cyclic voltammetry.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(As you can tell it’s a popular one)</a:t>
            </a:r>
          </a:p>
        </p:txBody>
      </p:sp>
      <p:sp>
        <p:nvSpPr>
          <p:cNvPr id="2" name="TextBox 1">
            <a:extLst>
              <a:ext uri="{FF2B5EF4-FFF2-40B4-BE49-F238E27FC236}">
                <a16:creationId xmlns:a16="http://schemas.microsoft.com/office/drawing/2014/main" id="{3D1D7C38-2922-CBF6-0E8C-ABBEE8592183}"/>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22</a:t>
            </a:r>
          </a:p>
        </p:txBody>
      </p:sp>
    </p:spTree>
    <p:extLst>
      <p:ext uri="{BB962C8B-B14F-4D97-AF65-F5344CB8AC3E}">
        <p14:creationId xmlns:p14="http://schemas.microsoft.com/office/powerpoint/2010/main" val="100381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15A9-EEBC-6B91-3266-9499DD2DA562}"/>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CV Theory</a:t>
            </a:r>
          </a:p>
        </p:txBody>
      </p:sp>
      <p:pic>
        <p:nvPicPr>
          <p:cNvPr id="7" name="Picture 6">
            <a:extLst>
              <a:ext uri="{FF2B5EF4-FFF2-40B4-BE49-F238E27FC236}">
                <a16:creationId xmlns:a16="http://schemas.microsoft.com/office/drawing/2014/main" id="{FD19ACDB-5839-B9F5-18F9-13F59505063E}"/>
              </a:ext>
            </a:extLst>
          </p:cNvPr>
          <p:cNvPicPr>
            <a:picLocks noChangeAspect="1"/>
          </p:cNvPicPr>
          <p:nvPr/>
        </p:nvPicPr>
        <p:blipFill>
          <a:blip r:embed="rId2"/>
          <a:stretch>
            <a:fillRect/>
          </a:stretch>
        </p:blipFill>
        <p:spPr>
          <a:xfrm>
            <a:off x="-118273" y="727635"/>
            <a:ext cx="7252897" cy="6130365"/>
          </a:xfrm>
          <a:prstGeom prst="rect">
            <a:avLst/>
          </a:prstGeom>
        </p:spPr>
      </p:pic>
      <p:sp>
        <p:nvSpPr>
          <p:cNvPr id="17" name="Rectangle 16">
            <a:extLst>
              <a:ext uri="{FF2B5EF4-FFF2-40B4-BE49-F238E27FC236}">
                <a16:creationId xmlns:a16="http://schemas.microsoft.com/office/drawing/2014/main" id="{0001D7C9-B92E-9EB7-A898-883FB57246EB}"/>
              </a:ext>
            </a:extLst>
          </p:cNvPr>
          <p:cNvSpPr/>
          <p:nvPr/>
        </p:nvSpPr>
        <p:spPr>
          <a:xfrm>
            <a:off x="8356880" y="1335816"/>
            <a:ext cx="401443" cy="44976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ELECTRODE</a:t>
            </a:r>
          </a:p>
        </p:txBody>
      </p:sp>
      <p:sp>
        <p:nvSpPr>
          <p:cNvPr id="19" name="TextBox 18">
            <a:extLst>
              <a:ext uri="{FF2B5EF4-FFF2-40B4-BE49-F238E27FC236}">
                <a16:creationId xmlns:a16="http://schemas.microsoft.com/office/drawing/2014/main" id="{6E5E32E3-78E6-D573-45A8-8680C6CD94FA}"/>
              </a:ext>
            </a:extLst>
          </p:cNvPr>
          <p:cNvSpPr txBox="1"/>
          <p:nvPr/>
        </p:nvSpPr>
        <p:spPr>
          <a:xfrm>
            <a:off x="9157076" y="554237"/>
            <a:ext cx="1694429" cy="461665"/>
          </a:xfrm>
          <a:prstGeom prst="rect">
            <a:avLst/>
          </a:prstGeom>
          <a:noFill/>
        </p:spPr>
        <p:txBody>
          <a:bodyPr wrap="square" rtlCol="0">
            <a:spAutoFit/>
          </a:bodyPr>
          <a:lstStyle/>
          <a:p>
            <a:r>
              <a:rPr lang="en-US" sz="2400" b="0" i="0" dirty="0">
                <a:solidFill>
                  <a:srgbClr val="202124"/>
                </a:solidFill>
                <a:effectLst/>
                <a:latin typeface="Times New Roman" panose="02020603050405020304" pitchFamily="18" charset="0"/>
                <a:cs typeface="Times New Roman" panose="02020603050405020304" pitchFamily="18" charset="0"/>
              </a:rPr>
              <a:t>∆G = -</a:t>
            </a:r>
            <a:r>
              <a:rPr lang="en-US" sz="2400" b="0" i="0" dirty="0" err="1">
                <a:solidFill>
                  <a:srgbClr val="202124"/>
                </a:solidFill>
                <a:effectLst/>
                <a:latin typeface="Times New Roman" panose="02020603050405020304" pitchFamily="18" charset="0"/>
                <a:cs typeface="Times New Roman" panose="02020603050405020304" pitchFamily="18" charset="0"/>
              </a:rPr>
              <a:t>nFE</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E136AD0-6CE3-0A78-F63D-C4EB4C62E797}"/>
              </a:ext>
            </a:extLst>
          </p:cNvPr>
          <p:cNvSpPr txBox="1"/>
          <p:nvPr/>
        </p:nvSpPr>
        <p:spPr>
          <a:xfrm>
            <a:off x="7545030" y="3136612"/>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a:t>
            </a:r>
          </a:p>
        </p:txBody>
      </p:sp>
      <p:cxnSp>
        <p:nvCxnSpPr>
          <p:cNvPr id="22" name="Straight Arrow Connector 21">
            <a:extLst>
              <a:ext uri="{FF2B5EF4-FFF2-40B4-BE49-F238E27FC236}">
                <a16:creationId xmlns:a16="http://schemas.microsoft.com/office/drawing/2014/main" id="{F9FAA5F3-E371-7403-DF3D-AA0652016D4E}"/>
              </a:ext>
            </a:extLst>
          </p:cNvPr>
          <p:cNvCxnSpPr/>
          <p:nvPr/>
        </p:nvCxnSpPr>
        <p:spPr>
          <a:xfrm flipV="1">
            <a:off x="8108678" y="1335816"/>
            <a:ext cx="0" cy="4497659"/>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59EB6D7-C313-5D2D-BE23-081F23E0124E}"/>
              </a:ext>
            </a:extLst>
          </p:cNvPr>
          <p:cNvSpPr txBox="1"/>
          <p:nvPr/>
        </p:nvSpPr>
        <p:spPr>
          <a:xfrm>
            <a:off x="7547454" y="1138030"/>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BB89D85C-45E5-CD72-F926-246D405DD304}"/>
              </a:ext>
            </a:extLst>
          </p:cNvPr>
          <p:cNvSpPr txBox="1"/>
          <p:nvPr/>
        </p:nvSpPr>
        <p:spPr>
          <a:xfrm>
            <a:off x="7544076" y="5279467"/>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cxnSp>
        <p:nvCxnSpPr>
          <p:cNvPr id="26" name="Straight Connector 25">
            <a:extLst>
              <a:ext uri="{FF2B5EF4-FFF2-40B4-BE49-F238E27FC236}">
                <a16:creationId xmlns:a16="http://schemas.microsoft.com/office/drawing/2014/main" id="{B664E0B5-1479-CDB1-7C91-3BA590376FB9}"/>
              </a:ext>
            </a:extLst>
          </p:cNvPr>
          <p:cNvCxnSpPr>
            <a:cxnSpLocks/>
          </p:cNvCxnSpPr>
          <p:nvPr/>
        </p:nvCxnSpPr>
        <p:spPr>
          <a:xfrm>
            <a:off x="8758323" y="1638588"/>
            <a:ext cx="602166" cy="0"/>
          </a:xfrm>
          <a:prstGeom prst="line">
            <a:avLst/>
          </a:prstGeom>
          <a:ln w="635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6F6D0C70-0042-4B15-4D98-BC0BB7CB434C}"/>
              </a:ext>
            </a:extLst>
          </p:cNvPr>
          <p:cNvCxnSpPr>
            <a:cxnSpLocks/>
          </p:cNvCxnSpPr>
          <p:nvPr/>
        </p:nvCxnSpPr>
        <p:spPr>
          <a:xfrm>
            <a:off x="9458778" y="3540141"/>
            <a:ext cx="602166" cy="0"/>
          </a:xfrm>
          <a:prstGeom prst="line">
            <a:avLst/>
          </a:prstGeom>
          <a:ln w="63500"/>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93D87C0F-B048-68D4-A6D4-D662EAF69230}"/>
              </a:ext>
            </a:extLst>
          </p:cNvPr>
          <p:cNvSpPr txBox="1"/>
          <p:nvPr/>
        </p:nvSpPr>
        <p:spPr>
          <a:xfrm>
            <a:off x="10060944" y="3136612"/>
            <a:ext cx="1694429" cy="830997"/>
          </a:xfrm>
          <a:prstGeom prst="rect">
            <a:avLst/>
          </a:prstGeom>
          <a:noFill/>
        </p:spPr>
        <p:txBody>
          <a:bodyPr wrap="square" rtlCol="0">
            <a:spAutoFit/>
          </a:bodyPr>
          <a:lstStyle/>
          <a:p>
            <a:r>
              <a:rPr lang="en-US" sz="2400" dirty="0">
                <a:solidFill>
                  <a:srgbClr val="202124"/>
                </a:solidFill>
                <a:latin typeface="Times New Roman" panose="02020603050405020304" pitchFamily="18" charset="0"/>
                <a:cs typeface="Times New Roman" panose="02020603050405020304" pitchFamily="18" charset="0"/>
              </a:rPr>
              <a:t>HOMO of molecule A</a:t>
            </a:r>
            <a:endParaRPr lang="en-US" sz="2400" dirty="0">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F88207DD-6B42-77CD-DB8E-D75757BBECE3}"/>
              </a:ext>
            </a:extLst>
          </p:cNvPr>
          <p:cNvSpPr/>
          <p:nvPr/>
        </p:nvSpPr>
        <p:spPr>
          <a:xfrm>
            <a:off x="1546302" y="3813717"/>
            <a:ext cx="423747" cy="423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A79FCAB-7044-76ED-C451-AA1FB09C17D4}"/>
              </a:ext>
            </a:extLst>
          </p:cNvPr>
          <p:cNvSpPr txBox="1"/>
          <p:nvPr/>
        </p:nvSpPr>
        <p:spPr>
          <a:xfrm>
            <a:off x="1315843" y="3428999"/>
            <a:ext cx="8846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Start E</a:t>
            </a:r>
          </a:p>
        </p:txBody>
      </p:sp>
      <p:cxnSp>
        <p:nvCxnSpPr>
          <p:cNvPr id="4" name="Straight Arrow Connector 3">
            <a:extLst>
              <a:ext uri="{FF2B5EF4-FFF2-40B4-BE49-F238E27FC236}">
                <a16:creationId xmlns:a16="http://schemas.microsoft.com/office/drawing/2014/main" id="{1E78F289-1DCF-4200-6453-A963C8836794}"/>
              </a:ext>
            </a:extLst>
          </p:cNvPr>
          <p:cNvCxnSpPr>
            <a:cxnSpLocks/>
          </p:cNvCxnSpPr>
          <p:nvPr/>
        </p:nvCxnSpPr>
        <p:spPr>
          <a:xfrm flipV="1">
            <a:off x="1702419" y="4052833"/>
            <a:ext cx="0" cy="935479"/>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E0A54348-8331-E6AA-F5CB-0E2697408C7E}"/>
              </a:ext>
            </a:extLst>
          </p:cNvPr>
          <p:cNvGrpSpPr/>
          <p:nvPr/>
        </p:nvGrpSpPr>
        <p:grpSpPr>
          <a:xfrm>
            <a:off x="9592670" y="3033050"/>
            <a:ext cx="111461" cy="472710"/>
            <a:chOff x="10740044" y="1638588"/>
            <a:chExt cx="111461" cy="472710"/>
          </a:xfrm>
        </p:grpSpPr>
        <p:cxnSp>
          <p:nvCxnSpPr>
            <p:cNvPr id="18" name="Straight Connector 17">
              <a:extLst>
                <a:ext uri="{FF2B5EF4-FFF2-40B4-BE49-F238E27FC236}">
                  <a16:creationId xmlns:a16="http://schemas.microsoft.com/office/drawing/2014/main" id="{899EBC47-3781-B7A2-1255-15A25BE419B4}"/>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B655FB03-0C13-E3F6-C58E-6B561A9ADF34}"/>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163438D-AEED-DB7A-CA91-EEBBDE194D69}"/>
              </a:ext>
            </a:extLst>
          </p:cNvPr>
          <p:cNvGrpSpPr/>
          <p:nvPr/>
        </p:nvGrpSpPr>
        <p:grpSpPr>
          <a:xfrm>
            <a:off x="8758323" y="1138030"/>
            <a:ext cx="111461" cy="472710"/>
            <a:chOff x="10740044" y="1638588"/>
            <a:chExt cx="111461" cy="472710"/>
          </a:xfrm>
        </p:grpSpPr>
        <p:cxnSp>
          <p:nvCxnSpPr>
            <p:cNvPr id="34" name="Straight Connector 33">
              <a:extLst>
                <a:ext uri="{FF2B5EF4-FFF2-40B4-BE49-F238E27FC236}">
                  <a16:creationId xmlns:a16="http://schemas.microsoft.com/office/drawing/2014/main" id="{EF5AE832-730B-8D2A-9017-959CA0314A4E}"/>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3B24E46E-8543-95E4-E20F-EE0F367E4129}"/>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1A7CF5FD-6351-9FEB-F848-8583C41D3874}"/>
              </a:ext>
            </a:extLst>
          </p:cNvPr>
          <p:cNvGrpSpPr/>
          <p:nvPr/>
        </p:nvGrpSpPr>
        <p:grpSpPr>
          <a:xfrm>
            <a:off x="8883282" y="1138030"/>
            <a:ext cx="111461" cy="472710"/>
            <a:chOff x="10740044" y="1638588"/>
            <a:chExt cx="111461" cy="472710"/>
          </a:xfrm>
        </p:grpSpPr>
        <p:cxnSp>
          <p:nvCxnSpPr>
            <p:cNvPr id="37" name="Straight Connector 36">
              <a:extLst>
                <a:ext uri="{FF2B5EF4-FFF2-40B4-BE49-F238E27FC236}">
                  <a16:creationId xmlns:a16="http://schemas.microsoft.com/office/drawing/2014/main" id="{8D11DCCE-69A8-229A-F239-A83E6A117A07}"/>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F55159E6-B1B2-05C6-F830-BEC50F1506B7}"/>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4E14A1D6-D564-1C0E-0EC6-E0C95326FCBC}"/>
              </a:ext>
            </a:extLst>
          </p:cNvPr>
          <p:cNvGrpSpPr/>
          <p:nvPr/>
        </p:nvGrpSpPr>
        <p:grpSpPr>
          <a:xfrm>
            <a:off x="9008240" y="1138030"/>
            <a:ext cx="111461" cy="472710"/>
            <a:chOff x="10740044" y="1638588"/>
            <a:chExt cx="111461" cy="472710"/>
          </a:xfrm>
        </p:grpSpPr>
        <p:cxnSp>
          <p:nvCxnSpPr>
            <p:cNvPr id="40" name="Straight Connector 39">
              <a:extLst>
                <a:ext uri="{FF2B5EF4-FFF2-40B4-BE49-F238E27FC236}">
                  <a16:creationId xmlns:a16="http://schemas.microsoft.com/office/drawing/2014/main" id="{B2E2F28B-F4B0-28B9-13CB-819B3646B1EC}"/>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13F08913-6290-2442-EB23-BEEA5E11C9F5}"/>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AE436A18-7BB1-6211-31CD-F883E815831E}"/>
              </a:ext>
            </a:extLst>
          </p:cNvPr>
          <p:cNvGrpSpPr/>
          <p:nvPr/>
        </p:nvGrpSpPr>
        <p:grpSpPr>
          <a:xfrm>
            <a:off x="9133197" y="1138030"/>
            <a:ext cx="111461" cy="472710"/>
            <a:chOff x="10740044" y="1638588"/>
            <a:chExt cx="111461" cy="472710"/>
          </a:xfrm>
        </p:grpSpPr>
        <p:cxnSp>
          <p:nvCxnSpPr>
            <p:cNvPr id="43" name="Straight Connector 42">
              <a:extLst>
                <a:ext uri="{FF2B5EF4-FFF2-40B4-BE49-F238E27FC236}">
                  <a16:creationId xmlns:a16="http://schemas.microsoft.com/office/drawing/2014/main" id="{0A7C5F8C-7260-1ED1-3969-8FD0B6546F07}"/>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BC38BA89-FE58-C200-C3C0-0721F67C8524}"/>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1D773009-5D4B-F334-D4FF-7CC13D1BF008}"/>
              </a:ext>
            </a:extLst>
          </p:cNvPr>
          <p:cNvSpPr txBox="1"/>
          <p:nvPr/>
        </p:nvSpPr>
        <p:spPr>
          <a:xfrm>
            <a:off x="4851133" y="1778691"/>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sym typeface="Wingdings" panose="05000000000000000000" pitchFamily="2" charset="2"/>
              </a:rPr>
              <a:t> 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BDC9099F-FCCA-52E8-C957-043D45FF17A9}"/>
              </a:ext>
            </a:extLst>
          </p:cNvPr>
          <p:cNvSpPr txBox="1"/>
          <p:nvPr/>
        </p:nvSpPr>
        <p:spPr>
          <a:xfrm>
            <a:off x="1691473" y="5117457"/>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 A</a:t>
            </a: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8B5FB0C-DB5D-A1E7-734C-C46006C80B3E}"/>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99548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15A9-EEBC-6B91-3266-9499DD2DA562}"/>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CV Theory</a:t>
            </a:r>
          </a:p>
        </p:txBody>
      </p:sp>
      <p:pic>
        <p:nvPicPr>
          <p:cNvPr id="7" name="Picture 6">
            <a:extLst>
              <a:ext uri="{FF2B5EF4-FFF2-40B4-BE49-F238E27FC236}">
                <a16:creationId xmlns:a16="http://schemas.microsoft.com/office/drawing/2014/main" id="{FD19ACDB-5839-B9F5-18F9-13F59505063E}"/>
              </a:ext>
            </a:extLst>
          </p:cNvPr>
          <p:cNvPicPr>
            <a:picLocks noChangeAspect="1"/>
          </p:cNvPicPr>
          <p:nvPr/>
        </p:nvPicPr>
        <p:blipFill>
          <a:blip r:embed="rId2"/>
          <a:stretch>
            <a:fillRect/>
          </a:stretch>
        </p:blipFill>
        <p:spPr>
          <a:xfrm>
            <a:off x="-118273" y="727635"/>
            <a:ext cx="7252897" cy="6130365"/>
          </a:xfrm>
          <a:prstGeom prst="rect">
            <a:avLst/>
          </a:prstGeom>
        </p:spPr>
      </p:pic>
      <p:sp>
        <p:nvSpPr>
          <p:cNvPr id="17" name="Rectangle 16">
            <a:extLst>
              <a:ext uri="{FF2B5EF4-FFF2-40B4-BE49-F238E27FC236}">
                <a16:creationId xmlns:a16="http://schemas.microsoft.com/office/drawing/2014/main" id="{0001D7C9-B92E-9EB7-A898-883FB57246EB}"/>
              </a:ext>
            </a:extLst>
          </p:cNvPr>
          <p:cNvSpPr/>
          <p:nvPr/>
        </p:nvSpPr>
        <p:spPr>
          <a:xfrm>
            <a:off x="8356880" y="1335816"/>
            <a:ext cx="401443" cy="44976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ELECTRODE</a:t>
            </a:r>
          </a:p>
        </p:txBody>
      </p:sp>
      <p:sp>
        <p:nvSpPr>
          <p:cNvPr id="19" name="TextBox 18">
            <a:extLst>
              <a:ext uri="{FF2B5EF4-FFF2-40B4-BE49-F238E27FC236}">
                <a16:creationId xmlns:a16="http://schemas.microsoft.com/office/drawing/2014/main" id="{6E5E32E3-78E6-D573-45A8-8680C6CD94FA}"/>
              </a:ext>
            </a:extLst>
          </p:cNvPr>
          <p:cNvSpPr txBox="1"/>
          <p:nvPr/>
        </p:nvSpPr>
        <p:spPr>
          <a:xfrm>
            <a:off x="9157076" y="554237"/>
            <a:ext cx="1694429" cy="461665"/>
          </a:xfrm>
          <a:prstGeom prst="rect">
            <a:avLst/>
          </a:prstGeom>
          <a:noFill/>
        </p:spPr>
        <p:txBody>
          <a:bodyPr wrap="square" rtlCol="0">
            <a:spAutoFit/>
          </a:bodyPr>
          <a:lstStyle/>
          <a:p>
            <a:r>
              <a:rPr lang="en-US" sz="2400" b="0" i="0" dirty="0">
                <a:solidFill>
                  <a:srgbClr val="202124"/>
                </a:solidFill>
                <a:effectLst/>
                <a:latin typeface="Times New Roman" panose="02020603050405020304" pitchFamily="18" charset="0"/>
                <a:cs typeface="Times New Roman" panose="02020603050405020304" pitchFamily="18" charset="0"/>
              </a:rPr>
              <a:t>∆G = -</a:t>
            </a:r>
            <a:r>
              <a:rPr lang="en-US" sz="2400" b="0" i="0" dirty="0" err="1">
                <a:solidFill>
                  <a:srgbClr val="202124"/>
                </a:solidFill>
                <a:effectLst/>
                <a:latin typeface="Times New Roman" panose="02020603050405020304" pitchFamily="18" charset="0"/>
                <a:cs typeface="Times New Roman" panose="02020603050405020304" pitchFamily="18" charset="0"/>
              </a:rPr>
              <a:t>nFE</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E136AD0-6CE3-0A78-F63D-C4EB4C62E797}"/>
              </a:ext>
            </a:extLst>
          </p:cNvPr>
          <p:cNvSpPr txBox="1"/>
          <p:nvPr/>
        </p:nvSpPr>
        <p:spPr>
          <a:xfrm>
            <a:off x="7545030" y="3136612"/>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a:t>
            </a:r>
          </a:p>
        </p:txBody>
      </p:sp>
      <p:cxnSp>
        <p:nvCxnSpPr>
          <p:cNvPr id="22" name="Straight Arrow Connector 21">
            <a:extLst>
              <a:ext uri="{FF2B5EF4-FFF2-40B4-BE49-F238E27FC236}">
                <a16:creationId xmlns:a16="http://schemas.microsoft.com/office/drawing/2014/main" id="{F9FAA5F3-E371-7403-DF3D-AA0652016D4E}"/>
              </a:ext>
            </a:extLst>
          </p:cNvPr>
          <p:cNvCxnSpPr/>
          <p:nvPr/>
        </p:nvCxnSpPr>
        <p:spPr>
          <a:xfrm flipV="1">
            <a:off x="8108678" y="1335816"/>
            <a:ext cx="0" cy="4497659"/>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59EB6D7-C313-5D2D-BE23-081F23E0124E}"/>
              </a:ext>
            </a:extLst>
          </p:cNvPr>
          <p:cNvSpPr txBox="1"/>
          <p:nvPr/>
        </p:nvSpPr>
        <p:spPr>
          <a:xfrm>
            <a:off x="7547454" y="1138030"/>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BB89D85C-45E5-CD72-F926-246D405DD304}"/>
              </a:ext>
            </a:extLst>
          </p:cNvPr>
          <p:cNvSpPr txBox="1"/>
          <p:nvPr/>
        </p:nvSpPr>
        <p:spPr>
          <a:xfrm>
            <a:off x="7544076" y="5279467"/>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93D87C0F-B048-68D4-A6D4-D662EAF69230}"/>
              </a:ext>
            </a:extLst>
          </p:cNvPr>
          <p:cNvSpPr txBox="1"/>
          <p:nvPr/>
        </p:nvSpPr>
        <p:spPr>
          <a:xfrm>
            <a:off x="10060944" y="3136612"/>
            <a:ext cx="1694429" cy="830997"/>
          </a:xfrm>
          <a:prstGeom prst="rect">
            <a:avLst/>
          </a:prstGeom>
          <a:noFill/>
        </p:spPr>
        <p:txBody>
          <a:bodyPr wrap="square" rtlCol="0">
            <a:spAutoFit/>
          </a:bodyPr>
          <a:lstStyle/>
          <a:p>
            <a:r>
              <a:rPr lang="en-US" sz="2400" dirty="0">
                <a:solidFill>
                  <a:srgbClr val="202124"/>
                </a:solidFill>
                <a:latin typeface="Times New Roman" panose="02020603050405020304" pitchFamily="18" charset="0"/>
                <a:cs typeface="Times New Roman" panose="02020603050405020304" pitchFamily="18" charset="0"/>
              </a:rPr>
              <a:t>HOMO of molecule A</a:t>
            </a:r>
            <a:endParaRPr lang="en-US" sz="2400" dirty="0">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F88207DD-6B42-77CD-DB8E-D75757BBECE3}"/>
              </a:ext>
            </a:extLst>
          </p:cNvPr>
          <p:cNvSpPr/>
          <p:nvPr/>
        </p:nvSpPr>
        <p:spPr>
          <a:xfrm>
            <a:off x="3361249" y="3552110"/>
            <a:ext cx="423747" cy="423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A79FCAB-7044-76ED-C451-AA1FB09C17D4}"/>
              </a:ext>
            </a:extLst>
          </p:cNvPr>
          <p:cNvSpPr txBox="1"/>
          <p:nvPr/>
        </p:nvSpPr>
        <p:spPr>
          <a:xfrm>
            <a:off x="1315843" y="3428999"/>
            <a:ext cx="8846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Start E</a:t>
            </a:r>
          </a:p>
        </p:txBody>
      </p:sp>
      <p:cxnSp>
        <p:nvCxnSpPr>
          <p:cNvPr id="3" name="Straight Arrow Connector 2">
            <a:extLst>
              <a:ext uri="{FF2B5EF4-FFF2-40B4-BE49-F238E27FC236}">
                <a16:creationId xmlns:a16="http://schemas.microsoft.com/office/drawing/2014/main" id="{30DA82E9-9A4B-E8CA-389F-A37D6ACBBF7A}"/>
              </a:ext>
            </a:extLst>
          </p:cNvPr>
          <p:cNvCxnSpPr>
            <a:cxnSpLocks/>
          </p:cNvCxnSpPr>
          <p:nvPr/>
        </p:nvCxnSpPr>
        <p:spPr>
          <a:xfrm>
            <a:off x="2899499" y="3173469"/>
            <a:ext cx="624467" cy="511059"/>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010F237C-2C9B-406F-9AB4-4220009C9BBA}"/>
              </a:ext>
            </a:extLst>
          </p:cNvPr>
          <p:cNvGrpSpPr/>
          <p:nvPr/>
        </p:nvGrpSpPr>
        <p:grpSpPr>
          <a:xfrm>
            <a:off x="8765226" y="3183970"/>
            <a:ext cx="602166" cy="500558"/>
            <a:chOff x="9686070" y="1401783"/>
            <a:chExt cx="602166" cy="500558"/>
          </a:xfrm>
        </p:grpSpPr>
        <p:cxnSp>
          <p:nvCxnSpPr>
            <p:cNvPr id="15" name="Straight Connector 14">
              <a:extLst>
                <a:ext uri="{FF2B5EF4-FFF2-40B4-BE49-F238E27FC236}">
                  <a16:creationId xmlns:a16="http://schemas.microsoft.com/office/drawing/2014/main" id="{5F97700E-C7F6-0588-124F-D603925DC456}"/>
                </a:ext>
              </a:extLst>
            </p:cNvPr>
            <p:cNvCxnSpPr>
              <a:cxnSpLocks/>
            </p:cNvCxnSpPr>
            <p:nvPr/>
          </p:nvCxnSpPr>
          <p:spPr>
            <a:xfrm>
              <a:off x="9686070" y="1902341"/>
              <a:ext cx="602166" cy="0"/>
            </a:xfrm>
            <a:prstGeom prst="line">
              <a:avLst/>
            </a:prstGeom>
            <a:ln w="63500"/>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6C336167-0F12-6709-3657-1AA32903EBDF}"/>
                </a:ext>
              </a:extLst>
            </p:cNvPr>
            <p:cNvGrpSpPr/>
            <p:nvPr/>
          </p:nvGrpSpPr>
          <p:grpSpPr>
            <a:xfrm>
              <a:off x="9686070" y="1401783"/>
              <a:ext cx="111461" cy="472710"/>
              <a:chOff x="10740044" y="1638588"/>
              <a:chExt cx="111461" cy="472710"/>
            </a:xfrm>
          </p:grpSpPr>
          <p:cxnSp>
            <p:nvCxnSpPr>
              <p:cNvPr id="18" name="Straight Connector 17">
                <a:extLst>
                  <a:ext uri="{FF2B5EF4-FFF2-40B4-BE49-F238E27FC236}">
                    <a16:creationId xmlns:a16="http://schemas.microsoft.com/office/drawing/2014/main" id="{16A2E95D-8824-0263-D354-0314D9BE6EC2}"/>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2C12376-26D2-F783-9BFF-782094601F20}"/>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E6CF03D-23B0-4DFB-6C82-9507897F625A}"/>
                </a:ext>
              </a:extLst>
            </p:cNvPr>
            <p:cNvGrpSpPr/>
            <p:nvPr/>
          </p:nvGrpSpPr>
          <p:grpSpPr>
            <a:xfrm>
              <a:off x="9811029" y="1401783"/>
              <a:ext cx="111461" cy="472710"/>
              <a:chOff x="10740044" y="1638588"/>
              <a:chExt cx="111461" cy="472710"/>
            </a:xfrm>
          </p:grpSpPr>
          <p:cxnSp>
            <p:nvCxnSpPr>
              <p:cNvPr id="27" name="Straight Connector 26">
                <a:extLst>
                  <a:ext uri="{FF2B5EF4-FFF2-40B4-BE49-F238E27FC236}">
                    <a16:creationId xmlns:a16="http://schemas.microsoft.com/office/drawing/2014/main" id="{0A17DFD5-A404-EC90-8C2E-F2B7A0B17315}"/>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7EC7505-E890-5131-4717-D5574201A79B}"/>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5305078-8653-AD16-69B4-EA44E275BD15}"/>
                </a:ext>
              </a:extLst>
            </p:cNvPr>
            <p:cNvGrpSpPr/>
            <p:nvPr/>
          </p:nvGrpSpPr>
          <p:grpSpPr>
            <a:xfrm>
              <a:off x="9935987" y="1401783"/>
              <a:ext cx="111461" cy="472710"/>
              <a:chOff x="10740044" y="1638588"/>
              <a:chExt cx="111461" cy="472710"/>
            </a:xfrm>
          </p:grpSpPr>
          <p:cxnSp>
            <p:nvCxnSpPr>
              <p:cNvPr id="34" name="Straight Connector 33">
                <a:extLst>
                  <a:ext uri="{FF2B5EF4-FFF2-40B4-BE49-F238E27FC236}">
                    <a16:creationId xmlns:a16="http://schemas.microsoft.com/office/drawing/2014/main" id="{15A332D9-5395-8D77-1F6D-6A2DEA3B98E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607DC0D-F7E1-E76F-152C-2B716BE7DF8F}"/>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BB389A71-9BD0-9247-917E-0A4B68A18692}"/>
                </a:ext>
              </a:extLst>
            </p:cNvPr>
            <p:cNvGrpSpPr/>
            <p:nvPr/>
          </p:nvGrpSpPr>
          <p:grpSpPr>
            <a:xfrm>
              <a:off x="10060944" y="1401783"/>
              <a:ext cx="111461" cy="472710"/>
              <a:chOff x="10740044" y="1638588"/>
              <a:chExt cx="111461" cy="472710"/>
            </a:xfrm>
          </p:grpSpPr>
          <p:cxnSp>
            <p:nvCxnSpPr>
              <p:cNvPr id="37" name="Straight Connector 36">
                <a:extLst>
                  <a:ext uri="{FF2B5EF4-FFF2-40B4-BE49-F238E27FC236}">
                    <a16:creationId xmlns:a16="http://schemas.microsoft.com/office/drawing/2014/main" id="{60BD503F-179F-C7FE-853B-9CBA66595D3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4B3A57B-75B7-9C12-AC0C-4FE36EE37BE8}"/>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2" name="Group 51">
            <a:extLst>
              <a:ext uri="{FF2B5EF4-FFF2-40B4-BE49-F238E27FC236}">
                <a16:creationId xmlns:a16="http://schemas.microsoft.com/office/drawing/2014/main" id="{72082A69-3124-5BC3-E32D-FA81C22AC72D}"/>
              </a:ext>
            </a:extLst>
          </p:cNvPr>
          <p:cNvGrpSpPr/>
          <p:nvPr/>
        </p:nvGrpSpPr>
        <p:grpSpPr>
          <a:xfrm>
            <a:off x="9458778" y="3033050"/>
            <a:ext cx="602166" cy="507091"/>
            <a:chOff x="9458778" y="3033050"/>
            <a:chExt cx="602166" cy="507091"/>
          </a:xfrm>
        </p:grpSpPr>
        <p:cxnSp>
          <p:nvCxnSpPr>
            <p:cNvPr id="28" name="Straight Connector 27">
              <a:extLst>
                <a:ext uri="{FF2B5EF4-FFF2-40B4-BE49-F238E27FC236}">
                  <a16:creationId xmlns:a16="http://schemas.microsoft.com/office/drawing/2014/main" id="{6F6D0C70-0042-4B15-4D98-BC0BB7CB434C}"/>
                </a:ext>
              </a:extLst>
            </p:cNvPr>
            <p:cNvCxnSpPr>
              <a:cxnSpLocks/>
            </p:cNvCxnSpPr>
            <p:nvPr/>
          </p:nvCxnSpPr>
          <p:spPr>
            <a:xfrm>
              <a:off x="9458778" y="3540141"/>
              <a:ext cx="602166" cy="0"/>
            </a:xfrm>
            <a:prstGeom prst="line">
              <a:avLst/>
            </a:prstGeom>
            <a:ln w="63500"/>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78D45BB0-87BB-1E92-431D-DCDB7BA65FA8}"/>
                </a:ext>
              </a:extLst>
            </p:cNvPr>
            <p:cNvGrpSpPr/>
            <p:nvPr/>
          </p:nvGrpSpPr>
          <p:grpSpPr>
            <a:xfrm>
              <a:off x="9592670" y="3033050"/>
              <a:ext cx="111461" cy="472710"/>
              <a:chOff x="10740044" y="1638588"/>
              <a:chExt cx="111461" cy="472710"/>
            </a:xfrm>
          </p:grpSpPr>
          <p:cxnSp>
            <p:nvCxnSpPr>
              <p:cNvPr id="41" name="Straight Connector 40">
                <a:extLst>
                  <a:ext uri="{FF2B5EF4-FFF2-40B4-BE49-F238E27FC236}">
                    <a16:creationId xmlns:a16="http://schemas.microsoft.com/office/drawing/2014/main" id="{F5FAC19B-7AEB-6195-E41B-AC25B01E4D31}"/>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4E1127F6-FEB0-1EC6-1784-C596F5F84C0C}"/>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8" name="Straight Arrow Connector 47">
            <a:extLst>
              <a:ext uri="{FF2B5EF4-FFF2-40B4-BE49-F238E27FC236}">
                <a16:creationId xmlns:a16="http://schemas.microsoft.com/office/drawing/2014/main" id="{A7FEA5BE-69A5-00C1-636C-757A197AFD26}"/>
              </a:ext>
            </a:extLst>
          </p:cNvPr>
          <p:cNvCxnSpPr/>
          <p:nvPr/>
        </p:nvCxnSpPr>
        <p:spPr>
          <a:xfrm flipH="1">
            <a:off x="9362279" y="3463980"/>
            <a:ext cx="278497" cy="255529"/>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BA079EC1-2BEF-BDFE-7FF2-C1E5B31889E5}"/>
              </a:ext>
            </a:extLst>
          </p:cNvPr>
          <p:cNvSpPr txBox="1"/>
          <p:nvPr/>
        </p:nvSpPr>
        <p:spPr>
          <a:xfrm>
            <a:off x="1907905" y="2200047"/>
            <a:ext cx="1694429" cy="954107"/>
          </a:xfrm>
          <a:prstGeom prst="rect">
            <a:avLst/>
          </a:prstGeom>
          <a:noFill/>
        </p:spPr>
        <p:txBody>
          <a:bodyPr wrap="square" rtlCol="0">
            <a:spAutoFit/>
          </a:bodyPr>
          <a:lstStyle/>
          <a:p>
            <a:pPr algn="ctr"/>
            <a:r>
              <a:rPr lang="en-US" sz="1400" dirty="0">
                <a:solidFill>
                  <a:srgbClr val="202124"/>
                </a:solidFill>
                <a:latin typeface="Times New Roman" panose="02020603050405020304" pitchFamily="18" charset="0"/>
                <a:cs typeface="Times New Roman" panose="02020603050405020304" pitchFamily="18" charset="0"/>
              </a:rPr>
              <a:t>Increase in current as A begins diffusing to electrode to undergo oxidation</a:t>
            </a:r>
            <a:endParaRPr lang="en-US" sz="1400" dirty="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99278126-1FB4-4259-9C0F-99ACD03522FF}"/>
              </a:ext>
            </a:extLst>
          </p:cNvPr>
          <p:cNvSpPr txBox="1"/>
          <p:nvPr/>
        </p:nvSpPr>
        <p:spPr>
          <a:xfrm>
            <a:off x="1691473" y="5117457"/>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 A</a:t>
            </a:r>
            <a:endParaRPr lang="en-US"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EF5DA3DC-55F3-92CC-2F63-956242908DB8}"/>
              </a:ext>
            </a:extLst>
          </p:cNvPr>
          <p:cNvSpPr txBox="1"/>
          <p:nvPr/>
        </p:nvSpPr>
        <p:spPr>
          <a:xfrm>
            <a:off x="4851133" y="1778691"/>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sym typeface="Wingdings" panose="05000000000000000000" pitchFamily="2" charset="2"/>
              </a:rPr>
              <a:t> 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AF972DB-D9A5-EE98-33C2-2D120FFDB38B}"/>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772753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15A9-EEBC-6B91-3266-9499DD2DA562}"/>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CV Theory</a:t>
            </a:r>
          </a:p>
        </p:txBody>
      </p:sp>
      <p:pic>
        <p:nvPicPr>
          <p:cNvPr id="7" name="Picture 6">
            <a:extLst>
              <a:ext uri="{FF2B5EF4-FFF2-40B4-BE49-F238E27FC236}">
                <a16:creationId xmlns:a16="http://schemas.microsoft.com/office/drawing/2014/main" id="{FD19ACDB-5839-B9F5-18F9-13F59505063E}"/>
              </a:ext>
            </a:extLst>
          </p:cNvPr>
          <p:cNvPicPr>
            <a:picLocks noChangeAspect="1"/>
          </p:cNvPicPr>
          <p:nvPr/>
        </p:nvPicPr>
        <p:blipFill>
          <a:blip r:embed="rId2"/>
          <a:stretch>
            <a:fillRect/>
          </a:stretch>
        </p:blipFill>
        <p:spPr>
          <a:xfrm>
            <a:off x="-118273" y="727635"/>
            <a:ext cx="7252897" cy="6130365"/>
          </a:xfrm>
          <a:prstGeom prst="rect">
            <a:avLst/>
          </a:prstGeom>
        </p:spPr>
      </p:pic>
      <p:sp>
        <p:nvSpPr>
          <p:cNvPr id="17" name="Rectangle 16">
            <a:extLst>
              <a:ext uri="{FF2B5EF4-FFF2-40B4-BE49-F238E27FC236}">
                <a16:creationId xmlns:a16="http://schemas.microsoft.com/office/drawing/2014/main" id="{0001D7C9-B92E-9EB7-A898-883FB57246EB}"/>
              </a:ext>
            </a:extLst>
          </p:cNvPr>
          <p:cNvSpPr/>
          <p:nvPr/>
        </p:nvSpPr>
        <p:spPr>
          <a:xfrm>
            <a:off x="8356880" y="1335816"/>
            <a:ext cx="401443" cy="44976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ELECTRODE</a:t>
            </a:r>
          </a:p>
        </p:txBody>
      </p:sp>
      <p:sp>
        <p:nvSpPr>
          <p:cNvPr id="19" name="TextBox 18">
            <a:extLst>
              <a:ext uri="{FF2B5EF4-FFF2-40B4-BE49-F238E27FC236}">
                <a16:creationId xmlns:a16="http://schemas.microsoft.com/office/drawing/2014/main" id="{6E5E32E3-78E6-D573-45A8-8680C6CD94FA}"/>
              </a:ext>
            </a:extLst>
          </p:cNvPr>
          <p:cNvSpPr txBox="1"/>
          <p:nvPr/>
        </p:nvSpPr>
        <p:spPr>
          <a:xfrm>
            <a:off x="9157076" y="554237"/>
            <a:ext cx="1694429" cy="461665"/>
          </a:xfrm>
          <a:prstGeom prst="rect">
            <a:avLst/>
          </a:prstGeom>
          <a:noFill/>
        </p:spPr>
        <p:txBody>
          <a:bodyPr wrap="square" rtlCol="0">
            <a:spAutoFit/>
          </a:bodyPr>
          <a:lstStyle/>
          <a:p>
            <a:r>
              <a:rPr lang="en-US" sz="2400" b="0" i="0" dirty="0">
                <a:solidFill>
                  <a:srgbClr val="202124"/>
                </a:solidFill>
                <a:effectLst/>
                <a:latin typeface="Times New Roman" panose="02020603050405020304" pitchFamily="18" charset="0"/>
                <a:cs typeface="Times New Roman" panose="02020603050405020304" pitchFamily="18" charset="0"/>
              </a:rPr>
              <a:t>∆G = -</a:t>
            </a:r>
            <a:r>
              <a:rPr lang="en-US" sz="2400" b="0" i="0" dirty="0" err="1">
                <a:solidFill>
                  <a:srgbClr val="202124"/>
                </a:solidFill>
                <a:effectLst/>
                <a:latin typeface="Times New Roman" panose="02020603050405020304" pitchFamily="18" charset="0"/>
                <a:cs typeface="Times New Roman" panose="02020603050405020304" pitchFamily="18" charset="0"/>
              </a:rPr>
              <a:t>nFE</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E136AD0-6CE3-0A78-F63D-C4EB4C62E797}"/>
              </a:ext>
            </a:extLst>
          </p:cNvPr>
          <p:cNvSpPr txBox="1"/>
          <p:nvPr/>
        </p:nvSpPr>
        <p:spPr>
          <a:xfrm>
            <a:off x="7545030" y="3136612"/>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a:t>
            </a:r>
          </a:p>
        </p:txBody>
      </p:sp>
      <p:cxnSp>
        <p:nvCxnSpPr>
          <p:cNvPr id="22" name="Straight Arrow Connector 21">
            <a:extLst>
              <a:ext uri="{FF2B5EF4-FFF2-40B4-BE49-F238E27FC236}">
                <a16:creationId xmlns:a16="http://schemas.microsoft.com/office/drawing/2014/main" id="{F9FAA5F3-E371-7403-DF3D-AA0652016D4E}"/>
              </a:ext>
            </a:extLst>
          </p:cNvPr>
          <p:cNvCxnSpPr/>
          <p:nvPr/>
        </p:nvCxnSpPr>
        <p:spPr>
          <a:xfrm flipV="1">
            <a:off x="8108678" y="1335816"/>
            <a:ext cx="0" cy="4497659"/>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59EB6D7-C313-5D2D-BE23-081F23E0124E}"/>
              </a:ext>
            </a:extLst>
          </p:cNvPr>
          <p:cNvSpPr txBox="1"/>
          <p:nvPr/>
        </p:nvSpPr>
        <p:spPr>
          <a:xfrm>
            <a:off x="7547454" y="1138030"/>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BB89D85C-45E5-CD72-F926-246D405DD304}"/>
              </a:ext>
            </a:extLst>
          </p:cNvPr>
          <p:cNvSpPr txBox="1"/>
          <p:nvPr/>
        </p:nvSpPr>
        <p:spPr>
          <a:xfrm>
            <a:off x="7544076" y="5279467"/>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93D87C0F-B048-68D4-A6D4-D662EAF69230}"/>
              </a:ext>
            </a:extLst>
          </p:cNvPr>
          <p:cNvSpPr txBox="1"/>
          <p:nvPr/>
        </p:nvSpPr>
        <p:spPr>
          <a:xfrm>
            <a:off x="10060944" y="3136612"/>
            <a:ext cx="1694429" cy="830997"/>
          </a:xfrm>
          <a:prstGeom prst="rect">
            <a:avLst/>
          </a:prstGeom>
          <a:noFill/>
        </p:spPr>
        <p:txBody>
          <a:bodyPr wrap="square" rtlCol="0">
            <a:spAutoFit/>
          </a:bodyPr>
          <a:lstStyle/>
          <a:p>
            <a:r>
              <a:rPr lang="en-US" sz="2400" dirty="0">
                <a:solidFill>
                  <a:srgbClr val="202124"/>
                </a:solidFill>
                <a:latin typeface="Times New Roman" panose="02020603050405020304" pitchFamily="18" charset="0"/>
                <a:cs typeface="Times New Roman" panose="02020603050405020304" pitchFamily="18" charset="0"/>
              </a:rPr>
              <a:t>HOMO of molecule A</a:t>
            </a:r>
            <a:endParaRPr lang="en-US" sz="2400" dirty="0">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F88207DD-6B42-77CD-DB8E-D75757BBECE3}"/>
              </a:ext>
            </a:extLst>
          </p:cNvPr>
          <p:cNvSpPr/>
          <p:nvPr/>
        </p:nvSpPr>
        <p:spPr>
          <a:xfrm>
            <a:off x="3849564" y="2199707"/>
            <a:ext cx="423747" cy="423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A79FCAB-7044-76ED-C451-AA1FB09C17D4}"/>
              </a:ext>
            </a:extLst>
          </p:cNvPr>
          <p:cNvSpPr txBox="1"/>
          <p:nvPr/>
        </p:nvSpPr>
        <p:spPr>
          <a:xfrm>
            <a:off x="1315843" y="3428999"/>
            <a:ext cx="8846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Start E</a:t>
            </a:r>
          </a:p>
        </p:txBody>
      </p:sp>
      <p:cxnSp>
        <p:nvCxnSpPr>
          <p:cNvPr id="3" name="Straight Arrow Connector 2">
            <a:extLst>
              <a:ext uri="{FF2B5EF4-FFF2-40B4-BE49-F238E27FC236}">
                <a16:creationId xmlns:a16="http://schemas.microsoft.com/office/drawing/2014/main" id="{30DA82E9-9A4B-E8CA-389F-A37D6ACBBF7A}"/>
              </a:ext>
            </a:extLst>
          </p:cNvPr>
          <p:cNvCxnSpPr>
            <a:cxnSpLocks/>
          </p:cNvCxnSpPr>
          <p:nvPr/>
        </p:nvCxnSpPr>
        <p:spPr>
          <a:xfrm flipV="1">
            <a:off x="3263034" y="2399441"/>
            <a:ext cx="735124" cy="224013"/>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010F237C-2C9B-406F-9AB4-4220009C9BBA}"/>
              </a:ext>
            </a:extLst>
          </p:cNvPr>
          <p:cNvGrpSpPr/>
          <p:nvPr/>
        </p:nvGrpSpPr>
        <p:grpSpPr>
          <a:xfrm>
            <a:off x="8765226" y="3410853"/>
            <a:ext cx="602166" cy="500558"/>
            <a:chOff x="9686070" y="1401783"/>
            <a:chExt cx="602166" cy="500558"/>
          </a:xfrm>
        </p:grpSpPr>
        <p:cxnSp>
          <p:nvCxnSpPr>
            <p:cNvPr id="15" name="Straight Connector 14">
              <a:extLst>
                <a:ext uri="{FF2B5EF4-FFF2-40B4-BE49-F238E27FC236}">
                  <a16:creationId xmlns:a16="http://schemas.microsoft.com/office/drawing/2014/main" id="{5F97700E-C7F6-0588-124F-D603925DC456}"/>
                </a:ext>
              </a:extLst>
            </p:cNvPr>
            <p:cNvCxnSpPr>
              <a:cxnSpLocks/>
            </p:cNvCxnSpPr>
            <p:nvPr/>
          </p:nvCxnSpPr>
          <p:spPr>
            <a:xfrm>
              <a:off x="9686070" y="1902341"/>
              <a:ext cx="602166" cy="0"/>
            </a:xfrm>
            <a:prstGeom prst="line">
              <a:avLst/>
            </a:prstGeom>
            <a:ln w="63500"/>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6C336167-0F12-6709-3657-1AA32903EBDF}"/>
                </a:ext>
              </a:extLst>
            </p:cNvPr>
            <p:cNvGrpSpPr/>
            <p:nvPr/>
          </p:nvGrpSpPr>
          <p:grpSpPr>
            <a:xfrm>
              <a:off x="9686070" y="1401783"/>
              <a:ext cx="111461" cy="472710"/>
              <a:chOff x="10740044" y="1638588"/>
              <a:chExt cx="111461" cy="472710"/>
            </a:xfrm>
          </p:grpSpPr>
          <p:cxnSp>
            <p:nvCxnSpPr>
              <p:cNvPr id="18" name="Straight Connector 17">
                <a:extLst>
                  <a:ext uri="{FF2B5EF4-FFF2-40B4-BE49-F238E27FC236}">
                    <a16:creationId xmlns:a16="http://schemas.microsoft.com/office/drawing/2014/main" id="{16A2E95D-8824-0263-D354-0314D9BE6EC2}"/>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2C12376-26D2-F783-9BFF-782094601F20}"/>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E6CF03D-23B0-4DFB-6C82-9507897F625A}"/>
                </a:ext>
              </a:extLst>
            </p:cNvPr>
            <p:cNvGrpSpPr/>
            <p:nvPr/>
          </p:nvGrpSpPr>
          <p:grpSpPr>
            <a:xfrm>
              <a:off x="9811029" y="1401783"/>
              <a:ext cx="111461" cy="472710"/>
              <a:chOff x="10740044" y="1638588"/>
              <a:chExt cx="111461" cy="472710"/>
            </a:xfrm>
          </p:grpSpPr>
          <p:cxnSp>
            <p:nvCxnSpPr>
              <p:cNvPr id="27" name="Straight Connector 26">
                <a:extLst>
                  <a:ext uri="{FF2B5EF4-FFF2-40B4-BE49-F238E27FC236}">
                    <a16:creationId xmlns:a16="http://schemas.microsoft.com/office/drawing/2014/main" id="{0A17DFD5-A404-EC90-8C2E-F2B7A0B17315}"/>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7EC7505-E890-5131-4717-D5574201A79B}"/>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5305078-8653-AD16-69B4-EA44E275BD15}"/>
                </a:ext>
              </a:extLst>
            </p:cNvPr>
            <p:cNvGrpSpPr/>
            <p:nvPr/>
          </p:nvGrpSpPr>
          <p:grpSpPr>
            <a:xfrm>
              <a:off x="9935987" y="1401783"/>
              <a:ext cx="111461" cy="472710"/>
              <a:chOff x="10740044" y="1638588"/>
              <a:chExt cx="111461" cy="472710"/>
            </a:xfrm>
          </p:grpSpPr>
          <p:cxnSp>
            <p:nvCxnSpPr>
              <p:cNvPr id="34" name="Straight Connector 33">
                <a:extLst>
                  <a:ext uri="{FF2B5EF4-FFF2-40B4-BE49-F238E27FC236}">
                    <a16:creationId xmlns:a16="http://schemas.microsoft.com/office/drawing/2014/main" id="{15A332D9-5395-8D77-1F6D-6A2DEA3B98E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607DC0D-F7E1-E76F-152C-2B716BE7DF8F}"/>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BB389A71-9BD0-9247-917E-0A4B68A18692}"/>
                </a:ext>
              </a:extLst>
            </p:cNvPr>
            <p:cNvGrpSpPr/>
            <p:nvPr/>
          </p:nvGrpSpPr>
          <p:grpSpPr>
            <a:xfrm>
              <a:off x="10060944" y="1401783"/>
              <a:ext cx="111461" cy="472710"/>
              <a:chOff x="10740044" y="1638588"/>
              <a:chExt cx="111461" cy="472710"/>
            </a:xfrm>
          </p:grpSpPr>
          <p:cxnSp>
            <p:nvCxnSpPr>
              <p:cNvPr id="37" name="Straight Connector 36">
                <a:extLst>
                  <a:ext uri="{FF2B5EF4-FFF2-40B4-BE49-F238E27FC236}">
                    <a16:creationId xmlns:a16="http://schemas.microsoft.com/office/drawing/2014/main" id="{60BD503F-179F-C7FE-853B-9CBA66595D3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4B3A57B-75B7-9C12-AC0C-4FE36EE37BE8}"/>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2" name="Group 51">
            <a:extLst>
              <a:ext uri="{FF2B5EF4-FFF2-40B4-BE49-F238E27FC236}">
                <a16:creationId xmlns:a16="http://schemas.microsoft.com/office/drawing/2014/main" id="{72082A69-3124-5BC3-E32D-FA81C22AC72D}"/>
              </a:ext>
            </a:extLst>
          </p:cNvPr>
          <p:cNvGrpSpPr/>
          <p:nvPr/>
        </p:nvGrpSpPr>
        <p:grpSpPr>
          <a:xfrm>
            <a:off x="9458778" y="3033050"/>
            <a:ext cx="602166" cy="507091"/>
            <a:chOff x="9458778" y="3033050"/>
            <a:chExt cx="602166" cy="507091"/>
          </a:xfrm>
        </p:grpSpPr>
        <p:cxnSp>
          <p:nvCxnSpPr>
            <p:cNvPr id="28" name="Straight Connector 27">
              <a:extLst>
                <a:ext uri="{FF2B5EF4-FFF2-40B4-BE49-F238E27FC236}">
                  <a16:creationId xmlns:a16="http://schemas.microsoft.com/office/drawing/2014/main" id="{6F6D0C70-0042-4B15-4D98-BC0BB7CB434C}"/>
                </a:ext>
              </a:extLst>
            </p:cNvPr>
            <p:cNvCxnSpPr>
              <a:cxnSpLocks/>
            </p:cNvCxnSpPr>
            <p:nvPr/>
          </p:nvCxnSpPr>
          <p:spPr>
            <a:xfrm>
              <a:off x="9458778" y="3540141"/>
              <a:ext cx="602166" cy="0"/>
            </a:xfrm>
            <a:prstGeom prst="line">
              <a:avLst/>
            </a:prstGeom>
            <a:ln w="63500"/>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78D45BB0-87BB-1E92-431D-DCDB7BA65FA8}"/>
                </a:ext>
              </a:extLst>
            </p:cNvPr>
            <p:cNvGrpSpPr/>
            <p:nvPr/>
          </p:nvGrpSpPr>
          <p:grpSpPr>
            <a:xfrm>
              <a:off x="9592670" y="3033050"/>
              <a:ext cx="111461" cy="472710"/>
              <a:chOff x="10740044" y="1638588"/>
              <a:chExt cx="111461" cy="472710"/>
            </a:xfrm>
          </p:grpSpPr>
          <p:cxnSp>
            <p:nvCxnSpPr>
              <p:cNvPr id="41" name="Straight Connector 40">
                <a:extLst>
                  <a:ext uri="{FF2B5EF4-FFF2-40B4-BE49-F238E27FC236}">
                    <a16:creationId xmlns:a16="http://schemas.microsoft.com/office/drawing/2014/main" id="{F5FAC19B-7AEB-6195-E41B-AC25B01E4D31}"/>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4E1127F6-FEB0-1EC6-1784-C596F5F84C0C}"/>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8" name="Straight Arrow Connector 47">
            <a:extLst>
              <a:ext uri="{FF2B5EF4-FFF2-40B4-BE49-F238E27FC236}">
                <a16:creationId xmlns:a16="http://schemas.microsoft.com/office/drawing/2014/main" id="{A7FEA5BE-69A5-00C1-636C-757A197AFD26}"/>
              </a:ext>
            </a:extLst>
          </p:cNvPr>
          <p:cNvCxnSpPr>
            <a:cxnSpLocks/>
          </p:cNvCxnSpPr>
          <p:nvPr/>
        </p:nvCxnSpPr>
        <p:spPr>
          <a:xfrm flipH="1">
            <a:off x="9292501" y="3463980"/>
            <a:ext cx="348275" cy="419583"/>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BA079EC1-2BEF-BDFE-7FF2-C1E5B31889E5}"/>
              </a:ext>
            </a:extLst>
          </p:cNvPr>
          <p:cNvSpPr txBox="1"/>
          <p:nvPr/>
        </p:nvSpPr>
        <p:spPr>
          <a:xfrm>
            <a:off x="1744764" y="2107717"/>
            <a:ext cx="1694429" cy="1323439"/>
          </a:xfrm>
          <a:prstGeom prst="rect">
            <a:avLst/>
          </a:prstGeom>
          <a:noFill/>
        </p:spPr>
        <p:txBody>
          <a:bodyPr wrap="square" rtlCol="0">
            <a:spAutoFit/>
          </a:bodyPr>
          <a:lstStyle/>
          <a:p>
            <a:pPr algn="ctr"/>
            <a:r>
              <a:rPr lang="en-US" sz="1600" dirty="0">
                <a:solidFill>
                  <a:srgbClr val="202124"/>
                </a:solidFill>
                <a:latin typeface="Times New Roman" panose="02020603050405020304" pitchFamily="18" charset="0"/>
                <a:cs typeface="Times New Roman" panose="02020603050405020304" pitchFamily="18" charset="0"/>
              </a:rPr>
              <a:t>Steady current increase as A diffuses to electrode and is oxidized </a:t>
            </a:r>
            <a:endParaRPr lang="en-US" sz="1600" dirty="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99278126-1FB4-4259-9C0F-99ACD03522FF}"/>
              </a:ext>
            </a:extLst>
          </p:cNvPr>
          <p:cNvSpPr txBox="1"/>
          <p:nvPr/>
        </p:nvSpPr>
        <p:spPr>
          <a:xfrm>
            <a:off x="1691473" y="5117457"/>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 A</a:t>
            </a:r>
            <a:endParaRPr lang="en-US"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EF5DA3DC-55F3-92CC-2F63-956242908DB8}"/>
              </a:ext>
            </a:extLst>
          </p:cNvPr>
          <p:cNvSpPr txBox="1"/>
          <p:nvPr/>
        </p:nvSpPr>
        <p:spPr>
          <a:xfrm>
            <a:off x="4851133" y="1778691"/>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sym typeface="Wingdings" panose="05000000000000000000" pitchFamily="2" charset="2"/>
              </a:rPr>
              <a:t> 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87A3719-82ED-4476-5913-4EE0283C0002}"/>
              </a:ext>
            </a:extLst>
          </p:cNvPr>
          <p:cNvSpPr txBox="1"/>
          <p:nvPr/>
        </p:nvSpPr>
        <p:spPr>
          <a:xfrm>
            <a:off x="11818620" y="649628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87575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15A9-EEBC-6B91-3266-9499DD2DA562}"/>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CV Theory</a:t>
            </a:r>
          </a:p>
        </p:txBody>
      </p:sp>
      <p:pic>
        <p:nvPicPr>
          <p:cNvPr id="7" name="Picture 6">
            <a:extLst>
              <a:ext uri="{FF2B5EF4-FFF2-40B4-BE49-F238E27FC236}">
                <a16:creationId xmlns:a16="http://schemas.microsoft.com/office/drawing/2014/main" id="{FD19ACDB-5839-B9F5-18F9-13F59505063E}"/>
              </a:ext>
            </a:extLst>
          </p:cNvPr>
          <p:cNvPicPr>
            <a:picLocks noChangeAspect="1"/>
          </p:cNvPicPr>
          <p:nvPr/>
        </p:nvPicPr>
        <p:blipFill>
          <a:blip r:embed="rId2"/>
          <a:stretch>
            <a:fillRect/>
          </a:stretch>
        </p:blipFill>
        <p:spPr>
          <a:xfrm>
            <a:off x="-118273" y="727635"/>
            <a:ext cx="7252897" cy="6130365"/>
          </a:xfrm>
          <a:prstGeom prst="rect">
            <a:avLst/>
          </a:prstGeom>
        </p:spPr>
      </p:pic>
      <p:sp>
        <p:nvSpPr>
          <p:cNvPr id="17" name="Rectangle 16">
            <a:extLst>
              <a:ext uri="{FF2B5EF4-FFF2-40B4-BE49-F238E27FC236}">
                <a16:creationId xmlns:a16="http://schemas.microsoft.com/office/drawing/2014/main" id="{0001D7C9-B92E-9EB7-A898-883FB57246EB}"/>
              </a:ext>
            </a:extLst>
          </p:cNvPr>
          <p:cNvSpPr/>
          <p:nvPr/>
        </p:nvSpPr>
        <p:spPr>
          <a:xfrm>
            <a:off x="8356880" y="1335816"/>
            <a:ext cx="401443" cy="44976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ELECTRODE</a:t>
            </a:r>
          </a:p>
        </p:txBody>
      </p:sp>
      <p:sp>
        <p:nvSpPr>
          <p:cNvPr id="19" name="TextBox 18">
            <a:extLst>
              <a:ext uri="{FF2B5EF4-FFF2-40B4-BE49-F238E27FC236}">
                <a16:creationId xmlns:a16="http://schemas.microsoft.com/office/drawing/2014/main" id="{6E5E32E3-78E6-D573-45A8-8680C6CD94FA}"/>
              </a:ext>
            </a:extLst>
          </p:cNvPr>
          <p:cNvSpPr txBox="1"/>
          <p:nvPr/>
        </p:nvSpPr>
        <p:spPr>
          <a:xfrm>
            <a:off x="9157076" y="554237"/>
            <a:ext cx="1694429" cy="461665"/>
          </a:xfrm>
          <a:prstGeom prst="rect">
            <a:avLst/>
          </a:prstGeom>
          <a:noFill/>
        </p:spPr>
        <p:txBody>
          <a:bodyPr wrap="square" rtlCol="0">
            <a:spAutoFit/>
          </a:bodyPr>
          <a:lstStyle/>
          <a:p>
            <a:r>
              <a:rPr lang="en-US" sz="2400" b="0" i="0" dirty="0">
                <a:solidFill>
                  <a:srgbClr val="202124"/>
                </a:solidFill>
                <a:effectLst/>
                <a:latin typeface="Times New Roman" panose="02020603050405020304" pitchFamily="18" charset="0"/>
                <a:cs typeface="Times New Roman" panose="02020603050405020304" pitchFamily="18" charset="0"/>
              </a:rPr>
              <a:t>∆G = -</a:t>
            </a:r>
            <a:r>
              <a:rPr lang="en-US" sz="2400" b="0" i="0" dirty="0" err="1">
                <a:solidFill>
                  <a:srgbClr val="202124"/>
                </a:solidFill>
                <a:effectLst/>
                <a:latin typeface="Times New Roman" panose="02020603050405020304" pitchFamily="18" charset="0"/>
                <a:cs typeface="Times New Roman" panose="02020603050405020304" pitchFamily="18" charset="0"/>
              </a:rPr>
              <a:t>nFE</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E136AD0-6CE3-0A78-F63D-C4EB4C62E797}"/>
              </a:ext>
            </a:extLst>
          </p:cNvPr>
          <p:cNvSpPr txBox="1"/>
          <p:nvPr/>
        </p:nvSpPr>
        <p:spPr>
          <a:xfrm>
            <a:off x="7545030" y="3136612"/>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a:t>
            </a:r>
          </a:p>
        </p:txBody>
      </p:sp>
      <p:cxnSp>
        <p:nvCxnSpPr>
          <p:cNvPr id="22" name="Straight Arrow Connector 21">
            <a:extLst>
              <a:ext uri="{FF2B5EF4-FFF2-40B4-BE49-F238E27FC236}">
                <a16:creationId xmlns:a16="http://schemas.microsoft.com/office/drawing/2014/main" id="{F9FAA5F3-E371-7403-DF3D-AA0652016D4E}"/>
              </a:ext>
            </a:extLst>
          </p:cNvPr>
          <p:cNvCxnSpPr/>
          <p:nvPr/>
        </p:nvCxnSpPr>
        <p:spPr>
          <a:xfrm flipV="1">
            <a:off x="8108678" y="1335816"/>
            <a:ext cx="0" cy="4497659"/>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59EB6D7-C313-5D2D-BE23-081F23E0124E}"/>
              </a:ext>
            </a:extLst>
          </p:cNvPr>
          <p:cNvSpPr txBox="1"/>
          <p:nvPr/>
        </p:nvSpPr>
        <p:spPr>
          <a:xfrm>
            <a:off x="7547454" y="1138030"/>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BB89D85C-45E5-CD72-F926-246D405DD304}"/>
              </a:ext>
            </a:extLst>
          </p:cNvPr>
          <p:cNvSpPr txBox="1"/>
          <p:nvPr/>
        </p:nvSpPr>
        <p:spPr>
          <a:xfrm>
            <a:off x="7544076" y="5279467"/>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93D87C0F-B048-68D4-A6D4-D662EAF69230}"/>
              </a:ext>
            </a:extLst>
          </p:cNvPr>
          <p:cNvSpPr txBox="1"/>
          <p:nvPr/>
        </p:nvSpPr>
        <p:spPr>
          <a:xfrm>
            <a:off x="10060944" y="3136612"/>
            <a:ext cx="1694429" cy="830997"/>
          </a:xfrm>
          <a:prstGeom prst="rect">
            <a:avLst/>
          </a:prstGeom>
          <a:noFill/>
        </p:spPr>
        <p:txBody>
          <a:bodyPr wrap="square" rtlCol="0">
            <a:spAutoFit/>
          </a:bodyPr>
          <a:lstStyle/>
          <a:p>
            <a:r>
              <a:rPr lang="en-US" sz="2400" dirty="0">
                <a:solidFill>
                  <a:srgbClr val="202124"/>
                </a:solidFill>
                <a:latin typeface="Times New Roman" panose="02020603050405020304" pitchFamily="18" charset="0"/>
                <a:cs typeface="Times New Roman" panose="02020603050405020304" pitchFamily="18" charset="0"/>
              </a:rPr>
              <a:t>LUMO of molecule A</a:t>
            </a:r>
            <a:r>
              <a:rPr lang="en-US" sz="2400" baseline="30000" dirty="0">
                <a:solidFill>
                  <a:srgbClr val="202124"/>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F88207DD-6B42-77CD-DB8E-D75757BBECE3}"/>
              </a:ext>
            </a:extLst>
          </p:cNvPr>
          <p:cNvSpPr/>
          <p:nvPr/>
        </p:nvSpPr>
        <p:spPr>
          <a:xfrm>
            <a:off x="4091412" y="1633201"/>
            <a:ext cx="423747" cy="423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A79FCAB-7044-76ED-C451-AA1FB09C17D4}"/>
              </a:ext>
            </a:extLst>
          </p:cNvPr>
          <p:cNvSpPr txBox="1"/>
          <p:nvPr/>
        </p:nvSpPr>
        <p:spPr>
          <a:xfrm>
            <a:off x="1315843" y="3428999"/>
            <a:ext cx="8846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Start E</a:t>
            </a:r>
          </a:p>
        </p:txBody>
      </p:sp>
      <p:cxnSp>
        <p:nvCxnSpPr>
          <p:cNvPr id="3" name="Straight Arrow Connector 2">
            <a:extLst>
              <a:ext uri="{FF2B5EF4-FFF2-40B4-BE49-F238E27FC236}">
                <a16:creationId xmlns:a16="http://schemas.microsoft.com/office/drawing/2014/main" id="{30DA82E9-9A4B-E8CA-389F-A37D6ACBBF7A}"/>
              </a:ext>
            </a:extLst>
          </p:cNvPr>
          <p:cNvCxnSpPr>
            <a:cxnSpLocks/>
          </p:cNvCxnSpPr>
          <p:nvPr/>
        </p:nvCxnSpPr>
        <p:spPr>
          <a:xfrm flipV="1">
            <a:off x="3506940" y="1778691"/>
            <a:ext cx="735124" cy="224013"/>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010F237C-2C9B-406F-9AB4-4220009C9BBA}"/>
              </a:ext>
            </a:extLst>
          </p:cNvPr>
          <p:cNvGrpSpPr/>
          <p:nvPr/>
        </p:nvGrpSpPr>
        <p:grpSpPr>
          <a:xfrm>
            <a:off x="8781650" y="3625608"/>
            <a:ext cx="602166" cy="500558"/>
            <a:chOff x="9686070" y="1401783"/>
            <a:chExt cx="602166" cy="500558"/>
          </a:xfrm>
        </p:grpSpPr>
        <p:cxnSp>
          <p:nvCxnSpPr>
            <p:cNvPr id="15" name="Straight Connector 14">
              <a:extLst>
                <a:ext uri="{FF2B5EF4-FFF2-40B4-BE49-F238E27FC236}">
                  <a16:creationId xmlns:a16="http://schemas.microsoft.com/office/drawing/2014/main" id="{5F97700E-C7F6-0588-124F-D603925DC456}"/>
                </a:ext>
              </a:extLst>
            </p:cNvPr>
            <p:cNvCxnSpPr>
              <a:cxnSpLocks/>
            </p:cNvCxnSpPr>
            <p:nvPr/>
          </p:nvCxnSpPr>
          <p:spPr>
            <a:xfrm>
              <a:off x="9686070" y="1902341"/>
              <a:ext cx="602166" cy="0"/>
            </a:xfrm>
            <a:prstGeom prst="line">
              <a:avLst/>
            </a:prstGeom>
            <a:ln w="63500"/>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6C336167-0F12-6709-3657-1AA32903EBDF}"/>
                </a:ext>
              </a:extLst>
            </p:cNvPr>
            <p:cNvGrpSpPr/>
            <p:nvPr/>
          </p:nvGrpSpPr>
          <p:grpSpPr>
            <a:xfrm>
              <a:off x="9686070" y="1401783"/>
              <a:ext cx="111461" cy="472710"/>
              <a:chOff x="10740044" y="1638588"/>
              <a:chExt cx="111461" cy="472710"/>
            </a:xfrm>
          </p:grpSpPr>
          <p:cxnSp>
            <p:nvCxnSpPr>
              <p:cNvPr id="18" name="Straight Connector 17">
                <a:extLst>
                  <a:ext uri="{FF2B5EF4-FFF2-40B4-BE49-F238E27FC236}">
                    <a16:creationId xmlns:a16="http://schemas.microsoft.com/office/drawing/2014/main" id="{16A2E95D-8824-0263-D354-0314D9BE6EC2}"/>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2C12376-26D2-F783-9BFF-782094601F20}"/>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E6CF03D-23B0-4DFB-6C82-9507897F625A}"/>
                </a:ext>
              </a:extLst>
            </p:cNvPr>
            <p:cNvGrpSpPr/>
            <p:nvPr/>
          </p:nvGrpSpPr>
          <p:grpSpPr>
            <a:xfrm>
              <a:off x="9811029" y="1401783"/>
              <a:ext cx="111461" cy="472710"/>
              <a:chOff x="10740044" y="1638588"/>
              <a:chExt cx="111461" cy="472710"/>
            </a:xfrm>
          </p:grpSpPr>
          <p:cxnSp>
            <p:nvCxnSpPr>
              <p:cNvPr id="27" name="Straight Connector 26">
                <a:extLst>
                  <a:ext uri="{FF2B5EF4-FFF2-40B4-BE49-F238E27FC236}">
                    <a16:creationId xmlns:a16="http://schemas.microsoft.com/office/drawing/2014/main" id="{0A17DFD5-A404-EC90-8C2E-F2B7A0B17315}"/>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7EC7505-E890-5131-4717-D5574201A79B}"/>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5305078-8653-AD16-69B4-EA44E275BD15}"/>
                </a:ext>
              </a:extLst>
            </p:cNvPr>
            <p:cNvGrpSpPr/>
            <p:nvPr/>
          </p:nvGrpSpPr>
          <p:grpSpPr>
            <a:xfrm>
              <a:off x="9935987" y="1401783"/>
              <a:ext cx="111461" cy="472710"/>
              <a:chOff x="10740044" y="1638588"/>
              <a:chExt cx="111461" cy="472710"/>
            </a:xfrm>
          </p:grpSpPr>
          <p:cxnSp>
            <p:nvCxnSpPr>
              <p:cNvPr id="34" name="Straight Connector 33">
                <a:extLst>
                  <a:ext uri="{FF2B5EF4-FFF2-40B4-BE49-F238E27FC236}">
                    <a16:creationId xmlns:a16="http://schemas.microsoft.com/office/drawing/2014/main" id="{15A332D9-5395-8D77-1F6D-6A2DEA3B98E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607DC0D-F7E1-E76F-152C-2B716BE7DF8F}"/>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BB389A71-9BD0-9247-917E-0A4B68A18692}"/>
                </a:ext>
              </a:extLst>
            </p:cNvPr>
            <p:cNvGrpSpPr/>
            <p:nvPr/>
          </p:nvGrpSpPr>
          <p:grpSpPr>
            <a:xfrm>
              <a:off x="10060944" y="1401783"/>
              <a:ext cx="111461" cy="472710"/>
              <a:chOff x="10740044" y="1638588"/>
              <a:chExt cx="111461" cy="472710"/>
            </a:xfrm>
          </p:grpSpPr>
          <p:cxnSp>
            <p:nvCxnSpPr>
              <p:cNvPr id="37" name="Straight Connector 36">
                <a:extLst>
                  <a:ext uri="{FF2B5EF4-FFF2-40B4-BE49-F238E27FC236}">
                    <a16:creationId xmlns:a16="http://schemas.microsoft.com/office/drawing/2014/main" id="{60BD503F-179F-C7FE-853B-9CBA66595D3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4B3A57B-75B7-9C12-AC0C-4FE36EE37BE8}"/>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8" name="Straight Connector 27">
            <a:extLst>
              <a:ext uri="{FF2B5EF4-FFF2-40B4-BE49-F238E27FC236}">
                <a16:creationId xmlns:a16="http://schemas.microsoft.com/office/drawing/2014/main" id="{6F6D0C70-0042-4B15-4D98-BC0BB7CB434C}"/>
              </a:ext>
            </a:extLst>
          </p:cNvPr>
          <p:cNvCxnSpPr>
            <a:cxnSpLocks/>
          </p:cNvCxnSpPr>
          <p:nvPr/>
        </p:nvCxnSpPr>
        <p:spPr>
          <a:xfrm>
            <a:off x="9458778" y="3540141"/>
            <a:ext cx="602166" cy="0"/>
          </a:xfrm>
          <a:prstGeom prst="line">
            <a:avLst/>
          </a:prstGeom>
          <a:ln w="63500"/>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A7FEA5BE-69A5-00C1-636C-757A197AFD26}"/>
              </a:ext>
            </a:extLst>
          </p:cNvPr>
          <p:cNvCxnSpPr>
            <a:cxnSpLocks/>
          </p:cNvCxnSpPr>
          <p:nvPr/>
        </p:nvCxnSpPr>
        <p:spPr>
          <a:xfrm flipH="1">
            <a:off x="9402815" y="3463980"/>
            <a:ext cx="237961" cy="56161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99278126-1FB4-4259-9C0F-99ACD03522FF}"/>
              </a:ext>
            </a:extLst>
          </p:cNvPr>
          <p:cNvSpPr txBox="1"/>
          <p:nvPr/>
        </p:nvSpPr>
        <p:spPr>
          <a:xfrm>
            <a:off x="1691473" y="5117457"/>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 A</a:t>
            </a:r>
            <a:endParaRPr lang="en-US"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EF5DA3DC-55F3-92CC-2F63-956242908DB8}"/>
              </a:ext>
            </a:extLst>
          </p:cNvPr>
          <p:cNvSpPr txBox="1"/>
          <p:nvPr/>
        </p:nvSpPr>
        <p:spPr>
          <a:xfrm>
            <a:off x="4851133" y="1778691"/>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sym typeface="Wingdings" panose="05000000000000000000" pitchFamily="2" charset="2"/>
              </a:rPr>
              <a:t> 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B3BDAE-BE2D-9541-8E9C-46734C3FE827}"/>
              </a:ext>
            </a:extLst>
          </p:cNvPr>
          <p:cNvSpPr txBox="1"/>
          <p:nvPr/>
        </p:nvSpPr>
        <p:spPr>
          <a:xfrm>
            <a:off x="3722119" y="1353473"/>
            <a:ext cx="17530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Peak current</a:t>
            </a:r>
          </a:p>
        </p:txBody>
      </p:sp>
      <p:sp>
        <p:nvSpPr>
          <p:cNvPr id="8" name="TextBox 7">
            <a:extLst>
              <a:ext uri="{FF2B5EF4-FFF2-40B4-BE49-F238E27FC236}">
                <a16:creationId xmlns:a16="http://schemas.microsoft.com/office/drawing/2014/main" id="{256F0F93-75A5-369F-0C96-A25EAA317CFB}"/>
              </a:ext>
            </a:extLst>
          </p:cNvPr>
          <p:cNvSpPr txBox="1"/>
          <p:nvPr/>
        </p:nvSpPr>
        <p:spPr>
          <a:xfrm>
            <a:off x="1838114" y="1686446"/>
            <a:ext cx="1694429" cy="1815882"/>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Peak current is reached as there is depletion of surface [A] and max mass transfer rate is reached. A begins to diffuse in from the bulk solution now.</a:t>
            </a:r>
          </a:p>
        </p:txBody>
      </p:sp>
      <p:sp>
        <p:nvSpPr>
          <p:cNvPr id="4" name="TextBox 3">
            <a:extLst>
              <a:ext uri="{FF2B5EF4-FFF2-40B4-BE49-F238E27FC236}">
                <a16:creationId xmlns:a16="http://schemas.microsoft.com/office/drawing/2014/main" id="{654A4CEE-A736-8260-3C6C-1752B71A0716}"/>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67543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15A9-EEBC-6B91-3266-9499DD2DA562}"/>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CV Theory</a:t>
            </a:r>
          </a:p>
        </p:txBody>
      </p:sp>
      <p:pic>
        <p:nvPicPr>
          <p:cNvPr id="7" name="Picture 6">
            <a:extLst>
              <a:ext uri="{FF2B5EF4-FFF2-40B4-BE49-F238E27FC236}">
                <a16:creationId xmlns:a16="http://schemas.microsoft.com/office/drawing/2014/main" id="{FD19ACDB-5839-B9F5-18F9-13F59505063E}"/>
              </a:ext>
            </a:extLst>
          </p:cNvPr>
          <p:cNvPicPr>
            <a:picLocks noChangeAspect="1"/>
          </p:cNvPicPr>
          <p:nvPr/>
        </p:nvPicPr>
        <p:blipFill>
          <a:blip r:embed="rId2"/>
          <a:stretch>
            <a:fillRect/>
          </a:stretch>
        </p:blipFill>
        <p:spPr>
          <a:xfrm>
            <a:off x="-118273" y="727635"/>
            <a:ext cx="7252897" cy="6130365"/>
          </a:xfrm>
          <a:prstGeom prst="rect">
            <a:avLst/>
          </a:prstGeom>
        </p:spPr>
      </p:pic>
      <p:sp>
        <p:nvSpPr>
          <p:cNvPr id="17" name="Rectangle 16">
            <a:extLst>
              <a:ext uri="{FF2B5EF4-FFF2-40B4-BE49-F238E27FC236}">
                <a16:creationId xmlns:a16="http://schemas.microsoft.com/office/drawing/2014/main" id="{0001D7C9-B92E-9EB7-A898-883FB57246EB}"/>
              </a:ext>
            </a:extLst>
          </p:cNvPr>
          <p:cNvSpPr/>
          <p:nvPr/>
        </p:nvSpPr>
        <p:spPr>
          <a:xfrm>
            <a:off x="8356880" y="1335816"/>
            <a:ext cx="401443" cy="44976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ELECTRODE</a:t>
            </a:r>
          </a:p>
        </p:txBody>
      </p:sp>
      <p:sp>
        <p:nvSpPr>
          <p:cNvPr id="19" name="TextBox 18">
            <a:extLst>
              <a:ext uri="{FF2B5EF4-FFF2-40B4-BE49-F238E27FC236}">
                <a16:creationId xmlns:a16="http://schemas.microsoft.com/office/drawing/2014/main" id="{6E5E32E3-78E6-D573-45A8-8680C6CD94FA}"/>
              </a:ext>
            </a:extLst>
          </p:cNvPr>
          <p:cNvSpPr txBox="1"/>
          <p:nvPr/>
        </p:nvSpPr>
        <p:spPr>
          <a:xfrm>
            <a:off x="9157076" y="554237"/>
            <a:ext cx="1694429" cy="461665"/>
          </a:xfrm>
          <a:prstGeom prst="rect">
            <a:avLst/>
          </a:prstGeom>
          <a:noFill/>
        </p:spPr>
        <p:txBody>
          <a:bodyPr wrap="square" rtlCol="0">
            <a:spAutoFit/>
          </a:bodyPr>
          <a:lstStyle/>
          <a:p>
            <a:r>
              <a:rPr lang="en-US" sz="2400" b="0" i="0" dirty="0">
                <a:solidFill>
                  <a:srgbClr val="202124"/>
                </a:solidFill>
                <a:effectLst/>
                <a:latin typeface="Times New Roman" panose="02020603050405020304" pitchFamily="18" charset="0"/>
                <a:cs typeface="Times New Roman" panose="02020603050405020304" pitchFamily="18" charset="0"/>
              </a:rPr>
              <a:t>∆G = -</a:t>
            </a:r>
            <a:r>
              <a:rPr lang="en-US" sz="2400" b="0" i="0" dirty="0" err="1">
                <a:solidFill>
                  <a:srgbClr val="202124"/>
                </a:solidFill>
                <a:effectLst/>
                <a:latin typeface="Times New Roman" panose="02020603050405020304" pitchFamily="18" charset="0"/>
                <a:cs typeface="Times New Roman" panose="02020603050405020304" pitchFamily="18" charset="0"/>
              </a:rPr>
              <a:t>nFE</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E136AD0-6CE3-0A78-F63D-C4EB4C62E797}"/>
              </a:ext>
            </a:extLst>
          </p:cNvPr>
          <p:cNvSpPr txBox="1"/>
          <p:nvPr/>
        </p:nvSpPr>
        <p:spPr>
          <a:xfrm>
            <a:off x="7545030" y="3136612"/>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a:t>
            </a:r>
          </a:p>
        </p:txBody>
      </p:sp>
      <p:cxnSp>
        <p:nvCxnSpPr>
          <p:cNvPr id="22" name="Straight Arrow Connector 21">
            <a:extLst>
              <a:ext uri="{FF2B5EF4-FFF2-40B4-BE49-F238E27FC236}">
                <a16:creationId xmlns:a16="http://schemas.microsoft.com/office/drawing/2014/main" id="{F9FAA5F3-E371-7403-DF3D-AA0652016D4E}"/>
              </a:ext>
            </a:extLst>
          </p:cNvPr>
          <p:cNvCxnSpPr/>
          <p:nvPr/>
        </p:nvCxnSpPr>
        <p:spPr>
          <a:xfrm flipV="1">
            <a:off x="8108678" y="1335816"/>
            <a:ext cx="0" cy="4497659"/>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59EB6D7-C313-5D2D-BE23-081F23E0124E}"/>
              </a:ext>
            </a:extLst>
          </p:cNvPr>
          <p:cNvSpPr txBox="1"/>
          <p:nvPr/>
        </p:nvSpPr>
        <p:spPr>
          <a:xfrm>
            <a:off x="7547454" y="1138030"/>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BB89D85C-45E5-CD72-F926-246D405DD304}"/>
              </a:ext>
            </a:extLst>
          </p:cNvPr>
          <p:cNvSpPr txBox="1"/>
          <p:nvPr/>
        </p:nvSpPr>
        <p:spPr>
          <a:xfrm>
            <a:off x="7544076" y="5279467"/>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93D87C0F-B048-68D4-A6D4-D662EAF69230}"/>
              </a:ext>
            </a:extLst>
          </p:cNvPr>
          <p:cNvSpPr txBox="1"/>
          <p:nvPr/>
        </p:nvSpPr>
        <p:spPr>
          <a:xfrm>
            <a:off x="10060944" y="3136612"/>
            <a:ext cx="1694429" cy="830997"/>
          </a:xfrm>
          <a:prstGeom prst="rect">
            <a:avLst/>
          </a:prstGeom>
          <a:noFill/>
        </p:spPr>
        <p:txBody>
          <a:bodyPr wrap="square" rtlCol="0">
            <a:spAutoFit/>
          </a:bodyPr>
          <a:lstStyle/>
          <a:p>
            <a:r>
              <a:rPr lang="en-US" sz="2400" dirty="0">
                <a:solidFill>
                  <a:srgbClr val="202124"/>
                </a:solidFill>
                <a:latin typeface="Times New Roman" panose="02020603050405020304" pitchFamily="18" charset="0"/>
                <a:cs typeface="Times New Roman" panose="02020603050405020304" pitchFamily="18" charset="0"/>
              </a:rPr>
              <a:t>LUMO of molecule A</a:t>
            </a:r>
            <a:r>
              <a:rPr lang="en-US" sz="2400" baseline="30000" dirty="0">
                <a:solidFill>
                  <a:srgbClr val="202124"/>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F88207DD-6B42-77CD-DB8E-D75757BBECE3}"/>
              </a:ext>
            </a:extLst>
          </p:cNvPr>
          <p:cNvSpPr/>
          <p:nvPr/>
        </p:nvSpPr>
        <p:spPr>
          <a:xfrm>
            <a:off x="4533409" y="2314757"/>
            <a:ext cx="423747" cy="423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A79FCAB-7044-76ED-C451-AA1FB09C17D4}"/>
              </a:ext>
            </a:extLst>
          </p:cNvPr>
          <p:cNvSpPr txBox="1"/>
          <p:nvPr/>
        </p:nvSpPr>
        <p:spPr>
          <a:xfrm>
            <a:off x="1315843" y="3428999"/>
            <a:ext cx="8846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Start E</a:t>
            </a:r>
          </a:p>
        </p:txBody>
      </p:sp>
      <p:grpSp>
        <p:nvGrpSpPr>
          <p:cNvPr id="39" name="Group 38">
            <a:extLst>
              <a:ext uri="{FF2B5EF4-FFF2-40B4-BE49-F238E27FC236}">
                <a16:creationId xmlns:a16="http://schemas.microsoft.com/office/drawing/2014/main" id="{010F237C-2C9B-406F-9AB4-4220009C9BBA}"/>
              </a:ext>
            </a:extLst>
          </p:cNvPr>
          <p:cNvGrpSpPr/>
          <p:nvPr/>
        </p:nvGrpSpPr>
        <p:grpSpPr>
          <a:xfrm>
            <a:off x="8781650" y="3983117"/>
            <a:ext cx="602166" cy="500558"/>
            <a:chOff x="9686070" y="1401783"/>
            <a:chExt cx="602166" cy="500558"/>
          </a:xfrm>
        </p:grpSpPr>
        <p:cxnSp>
          <p:nvCxnSpPr>
            <p:cNvPr id="15" name="Straight Connector 14">
              <a:extLst>
                <a:ext uri="{FF2B5EF4-FFF2-40B4-BE49-F238E27FC236}">
                  <a16:creationId xmlns:a16="http://schemas.microsoft.com/office/drawing/2014/main" id="{5F97700E-C7F6-0588-124F-D603925DC456}"/>
                </a:ext>
              </a:extLst>
            </p:cNvPr>
            <p:cNvCxnSpPr>
              <a:cxnSpLocks/>
            </p:cNvCxnSpPr>
            <p:nvPr/>
          </p:nvCxnSpPr>
          <p:spPr>
            <a:xfrm>
              <a:off x="9686070" y="1902341"/>
              <a:ext cx="602166" cy="0"/>
            </a:xfrm>
            <a:prstGeom prst="line">
              <a:avLst/>
            </a:prstGeom>
            <a:ln w="63500"/>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6C336167-0F12-6709-3657-1AA32903EBDF}"/>
                </a:ext>
              </a:extLst>
            </p:cNvPr>
            <p:cNvGrpSpPr/>
            <p:nvPr/>
          </p:nvGrpSpPr>
          <p:grpSpPr>
            <a:xfrm>
              <a:off x="9686070" y="1401783"/>
              <a:ext cx="111461" cy="472710"/>
              <a:chOff x="10740044" y="1638588"/>
              <a:chExt cx="111461" cy="472710"/>
            </a:xfrm>
          </p:grpSpPr>
          <p:cxnSp>
            <p:nvCxnSpPr>
              <p:cNvPr id="18" name="Straight Connector 17">
                <a:extLst>
                  <a:ext uri="{FF2B5EF4-FFF2-40B4-BE49-F238E27FC236}">
                    <a16:creationId xmlns:a16="http://schemas.microsoft.com/office/drawing/2014/main" id="{16A2E95D-8824-0263-D354-0314D9BE6EC2}"/>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2C12376-26D2-F783-9BFF-782094601F20}"/>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E6CF03D-23B0-4DFB-6C82-9507897F625A}"/>
                </a:ext>
              </a:extLst>
            </p:cNvPr>
            <p:cNvGrpSpPr/>
            <p:nvPr/>
          </p:nvGrpSpPr>
          <p:grpSpPr>
            <a:xfrm>
              <a:off x="9811029" y="1401783"/>
              <a:ext cx="111461" cy="472710"/>
              <a:chOff x="10740044" y="1638588"/>
              <a:chExt cx="111461" cy="472710"/>
            </a:xfrm>
          </p:grpSpPr>
          <p:cxnSp>
            <p:nvCxnSpPr>
              <p:cNvPr id="27" name="Straight Connector 26">
                <a:extLst>
                  <a:ext uri="{FF2B5EF4-FFF2-40B4-BE49-F238E27FC236}">
                    <a16:creationId xmlns:a16="http://schemas.microsoft.com/office/drawing/2014/main" id="{0A17DFD5-A404-EC90-8C2E-F2B7A0B17315}"/>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7EC7505-E890-5131-4717-D5574201A79B}"/>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5305078-8653-AD16-69B4-EA44E275BD15}"/>
                </a:ext>
              </a:extLst>
            </p:cNvPr>
            <p:cNvGrpSpPr/>
            <p:nvPr/>
          </p:nvGrpSpPr>
          <p:grpSpPr>
            <a:xfrm>
              <a:off x="9935987" y="1401783"/>
              <a:ext cx="111461" cy="472710"/>
              <a:chOff x="10740044" y="1638588"/>
              <a:chExt cx="111461" cy="472710"/>
            </a:xfrm>
          </p:grpSpPr>
          <p:cxnSp>
            <p:nvCxnSpPr>
              <p:cNvPr id="34" name="Straight Connector 33">
                <a:extLst>
                  <a:ext uri="{FF2B5EF4-FFF2-40B4-BE49-F238E27FC236}">
                    <a16:creationId xmlns:a16="http://schemas.microsoft.com/office/drawing/2014/main" id="{15A332D9-5395-8D77-1F6D-6A2DEA3B98E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607DC0D-F7E1-E76F-152C-2B716BE7DF8F}"/>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BB389A71-9BD0-9247-917E-0A4B68A18692}"/>
                </a:ext>
              </a:extLst>
            </p:cNvPr>
            <p:cNvGrpSpPr/>
            <p:nvPr/>
          </p:nvGrpSpPr>
          <p:grpSpPr>
            <a:xfrm>
              <a:off x="10060944" y="1401783"/>
              <a:ext cx="111461" cy="472710"/>
              <a:chOff x="10740044" y="1638588"/>
              <a:chExt cx="111461" cy="472710"/>
            </a:xfrm>
          </p:grpSpPr>
          <p:cxnSp>
            <p:nvCxnSpPr>
              <p:cNvPr id="37" name="Straight Connector 36">
                <a:extLst>
                  <a:ext uri="{FF2B5EF4-FFF2-40B4-BE49-F238E27FC236}">
                    <a16:creationId xmlns:a16="http://schemas.microsoft.com/office/drawing/2014/main" id="{60BD503F-179F-C7FE-853B-9CBA66595D3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4B3A57B-75B7-9C12-AC0C-4FE36EE37BE8}"/>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8" name="Straight Connector 27">
            <a:extLst>
              <a:ext uri="{FF2B5EF4-FFF2-40B4-BE49-F238E27FC236}">
                <a16:creationId xmlns:a16="http://schemas.microsoft.com/office/drawing/2014/main" id="{6F6D0C70-0042-4B15-4D98-BC0BB7CB434C}"/>
              </a:ext>
            </a:extLst>
          </p:cNvPr>
          <p:cNvCxnSpPr>
            <a:cxnSpLocks/>
          </p:cNvCxnSpPr>
          <p:nvPr/>
        </p:nvCxnSpPr>
        <p:spPr>
          <a:xfrm>
            <a:off x="9458778" y="3540141"/>
            <a:ext cx="602166" cy="0"/>
          </a:xfrm>
          <a:prstGeom prst="line">
            <a:avLst/>
          </a:prstGeom>
          <a:ln w="63500"/>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A7FEA5BE-69A5-00C1-636C-757A197AFD26}"/>
              </a:ext>
            </a:extLst>
          </p:cNvPr>
          <p:cNvCxnSpPr>
            <a:cxnSpLocks/>
          </p:cNvCxnSpPr>
          <p:nvPr/>
        </p:nvCxnSpPr>
        <p:spPr>
          <a:xfrm flipH="1">
            <a:off x="9402815" y="3463980"/>
            <a:ext cx="237961" cy="56161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99278126-1FB4-4259-9C0F-99ACD03522FF}"/>
              </a:ext>
            </a:extLst>
          </p:cNvPr>
          <p:cNvSpPr txBox="1"/>
          <p:nvPr/>
        </p:nvSpPr>
        <p:spPr>
          <a:xfrm>
            <a:off x="1691473" y="5117457"/>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 A</a:t>
            </a:r>
            <a:endParaRPr lang="en-US"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EF5DA3DC-55F3-92CC-2F63-956242908DB8}"/>
              </a:ext>
            </a:extLst>
          </p:cNvPr>
          <p:cNvSpPr txBox="1"/>
          <p:nvPr/>
        </p:nvSpPr>
        <p:spPr>
          <a:xfrm>
            <a:off x="4851133" y="1778691"/>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sym typeface="Wingdings" panose="05000000000000000000" pitchFamily="2" charset="2"/>
              </a:rPr>
              <a:t> 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B3BDAE-BE2D-9541-8E9C-46734C3FE827}"/>
              </a:ext>
            </a:extLst>
          </p:cNvPr>
          <p:cNvSpPr txBox="1"/>
          <p:nvPr/>
        </p:nvSpPr>
        <p:spPr>
          <a:xfrm>
            <a:off x="3722119" y="1353473"/>
            <a:ext cx="17530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Peak current</a:t>
            </a:r>
          </a:p>
        </p:txBody>
      </p:sp>
      <p:cxnSp>
        <p:nvCxnSpPr>
          <p:cNvPr id="4" name="Straight Arrow Connector 3">
            <a:extLst>
              <a:ext uri="{FF2B5EF4-FFF2-40B4-BE49-F238E27FC236}">
                <a16:creationId xmlns:a16="http://schemas.microsoft.com/office/drawing/2014/main" id="{7B356D4F-6AF1-AE4D-FF0D-63551B785CFB}"/>
              </a:ext>
            </a:extLst>
          </p:cNvPr>
          <p:cNvCxnSpPr>
            <a:cxnSpLocks/>
          </p:cNvCxnSpPr>
          <p:nvPr/>
        </p:nvCxnSpPr>
        <p:spPr>
          <a:xfrm flipV="1">
            <a:off x="3788229" y="2502568"/>
            <a:ext cx="893774" cy="48127"/>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4E49E49-DA2B-A5D2-E0BE-2765E3705894}"/>
              </a:ext>
            </a:extLst>
          </p:cNvPr>
          <p:cNvSpPr txBox="1"/>
          <p:nvPr/>
        </p:nvSpPr>
        <p:spPr>
          <a:xfrm>
            <a:off x="1712384" y="2076936"/>
            <a:ext cx="2322157" cy="107721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Decline in current as depletion of surface [A] sets in and the surface [A</a:t>
            </a:r>
            <a:r>
              <a:rPr lang="en-US" sz="1600" baseline="300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increases</a:t>
            </a:r>
          </a:p>
        </p:txBody>
      </p:sp>
      <p:sp>
        <p:nvSpPr>
          <p:cNvPr id="3" name="TextBox 2">
            <a:extLst>
              <a:ext uri="{FF2B5EF4-FFF2-40B4-BE49-F238E27FC236}">
                <a16:creationId xmlns:a16="http://schemas.microsoft.com/office/drawing/2014/main" id="{5B6CEFC9-927F-1964-4613-C07AB5E8BC8C}"/>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089316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15A9-EEBC-6B91-3266-9499DD2DA562}"/>
              </a:ext>
            </a:extLst>
          </p:cNvPr>
          <p:cNvSpPr>
            <a:spLocks noGrp="1"/>
          </p:cNvSpPr>
          <p:nvPr>
            <p:ph type="title"/>
          </p:nvPr>
        </p:nvSpPr>
        <p:spPr>
          <a:xfrm>
            <a:off x="838200" y="90117"/>
            <a:ext cx="10515600" cy="803657"/>
          </a:xfrm>
        </p:spPr>
        <p:txBody>
          <a:bodyPr/>
          <a:lstStyle/>
          <a:p>
            <a:pPr algn="ctr"/>
            <a:r>
              <a:rPr lang="en-US" dirty="0">
                <a:latin typeface="Times New Roman" panose="02020603050405020304" pitchFamily="18" charset="0"/>
                <a:cs typeface="Times New Roman" panose="02020603050405020304" pitchFamily="18" charset="0"/>
              </a:rPr>
              <a:t>CV Theory</a:t>
            </a:r>
          </a:p>
        </p:txBody>
      </p:sp>
      <p:pic>
        <p:nvPicPr>
          <p:cNvPr id="7" name="Picture 6">
            <a:extLst>
              <a:ext uri="{FF2B5EF4-FFF2-40B4-BE49-F238E27FC236}">
                <a16:creationId xmlns:a16="http://schemas.microsoft.com/office/drawing/2014/main" id="{FD19ACDB-5839-B9F5-18F9-13F59505063E}"/>
              </a:ext>
            </a:extLst>
          </p:cNvPr>
          <p:cNvPicPr>
            <a:picLocks noChangeAspect="1"/>
          </p:cNvPicPr>
          <p:nvPr/>
        </p:nvPicPr>
        <p:blipFill>
          <a:blip r:embed="rId2"/>
          <a:stretch>
            <a:fillRect/>
          </a:stretch>
        </p:blipFill>
        <p:spPr>
          <a:xfrm>
            <a:off x="-118273" y="727635"/>
            <a:ext cx="7252897" cy="6130365"/>
          </a:xfrm>
          <a:prstGeom prst="rect">
            <a:avLst/>
          </a:prstGeom>
        </p:spPr>
      </p:pic>
      <p:sp>
        <p:nvSpPr>
          <p:cNvPr id="17" name="Rectangle 16">
            <a:extLst>
              <a:ext uri="{FF2B5EF4-FFF2-40B4-BE49-F238E27FC236}">
                <a16:creationId xmlns:a16="http://schemas.microsoft.com/office/drawing/2014/main" id="{0001D7C9-B92E-9EB7-A898-883FB57246EB}"/>
              </a:ext>
            </a:extLst>
          </p:cNvPr>
          <p:cNvSpPr/>
          <p:nvPr/>
        </p:nvSpPr>
        <p:spPr>
          <a:xfrm>
            <a:off x="8356880" y="1335816"/>
            <a:ext cx="401443" cy="44976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ELECTRODE</a:t>
            </a:r>
          </a:p>
        </p:txBody>
      </p:sp>
      <p:sp>
        <p:nvSpPr>
          <p:cNvPr id="19" name="TextBox 18">
            <a:extLst>
              <a:ext uri="{FF2B5EF4-FFF2-40B4-BE49-F238E27FC236}">
                <a16:creationId xmlns:a16="http://schemas.microsoft.com/office/drawing/2014/main" id="{6E5E32E3-78E6-D573-45A8-8680C6CD94FA}"/>
              </a:ext>
            </a:extLst>
          </p:cNvPr>
          <p:cNvSpPr txBox="1"/>
          <p:nvPr/>
        </p:nvSpPr>
        <p:spPr>
          <a:xfrm>
            <a:off x="9157076" y="554237"/>
            <a:ext cx="1694429" cy="461665"/>
          </a:xfrm>
          <a:prstGeom prst="rect">
            <a:avLst/>
          </a:prstGeom>
          <a:noFill/>
        </p:spPr>
        <p:txBody>
          <a:bodyPr wrap="square" rtlCol="0">
            <a:spAutoFit/>
          </a:bodyPr>
          <a:lstStyle/>
          <a:p>
            <a:r>
              <a:rPr lang="en-US" sz="2400" b="0" i="0" dirty="0">
                <a:solidFill>
                  <a:srgbClr val="202124"/>
                </a:solidFill>
                <a:effectLst/>
                <a:latin typeface="Times New Roman" panose="02020603050405020304" pitchFamily="18" charset="0"/>
                <a:cs typeface="Times New Roman" panose="02020603050405020304" pitchFamily="18" charset="0"/>
              </a:rPr>
              <a:t>∆G = -</a:t>
            </a:r>
            <a:r>
              <a:rPr lang="en-US" sz="2400" b="0" i="0" dirty="0" err="1">
                <a:solidFill>
                  <a:srgbClr val="202124"/>
                </a:solidFill>
                <a:effectLst/>
                <a:latin typeface="Times New Roman" panose="02020603050405020304" pitchFamily="18" charset="0"/>
                <a:cs typeface="Times New Roman" panose="02020603050405020304" pitchFamily="18" charset="0"/>
              </a:rPr>
              <a:t>nFE</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E136AD0-6CE3-0A78-F63D-C4EB4C62E797}"/>
              </a:ext>
            </a:extLst>
          </p:cNvPr>
          <p:cNvSpPr txBox="1"/>
          <p:nvPr/>
        </p:nvSpPr>
        <p:spPr>
          <a:xfrm>
            <a:off x="7545030" y="3136612"/>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a:t>
            </a:r>
          </a:p>
        </p:txBody>
      </p:sp>
      <p:cxnSp>
        <p:nvCxnSpPr>
          <p:cNvPr id="22" name="Straight Arrow Connector 21">
            <a:extLst>
              <a:ext uri="{FF2B5EF4-FFF2-40B4-BE49-F238E27FC236}">
                <a16:creationId xmlns:a16="http://schemas.microsoft.com/office/drawing/2014/main" id="{F9FAA5F3-E371-7403-DF3D-AA0652016D4E}"/>
              </a:ext>
            </a:extLst>
          </p:cNvPr>
          <p:cNvCxnSpPr/>
          <p:nvPr/>
        </p:nvCxnSpPr>
        <p:spPr>
          <a:xfrm flipV="1">
            <a:off x="8108678" y="1335816"/>
            <a:ext cx="0" cy="4497659"/>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59EB6D7-C313-5D2D-BE23-081F23E0124E}"/>
              </a:ext>
            </a:extLst>
          </p:cNvPr>
          <p:cNvSpPr txBox="1"/>
          <p:nvPr/>
        </p:nvSpPr>
        <p:spPr>
          <a:xfrm>
            <a:off x="7547454" y="1138030"/>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BB89D85C-45E5-CD72-F926-246D405DD304}"/>
              </a:ext>
            </a:extLst>
          </p:cNvPr>
          <p:cNvSpPr txBox="1"/>
          <p:nvPr/>
        </p:nvSpPr>
        <p:spPr>
          <a:xfrm>
            <a:off x="7544076" y="5279467"/>
            <a:ext cx="4014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93D87C0F-B048-68D4-A6D4-D662EAF69230}"/>
              </a:ext>
            </a:extLst>
          </p:cNvPr>
          <p:cNvSpPr txBox="1"/>
          <p:nvPr/>
        </p:nvSpPr>
        <p:spPr>
          <a:xfrm>
            <a:off x="10060944" y="3136612"/>
            <a:ext cx="1694429" cy="830997"/>
          </a:xfrm>
          <a:prstGeom prst="rect">
            <a:avLst/>
          </a:prstGeom>
          <a:noFill/>
        </p:spPr>
        <p:txBody>
          <a:bodyPr wrap="square" rtlCol="0">
            <a:spAutoFit/>
          </a:bodyPr>
          <a:lstStyle/>
          <a:p>
            <a:r>
              <a:rPr lang="en-US" sz="2400" dirty="0">
                <a:solidFill>
                  <a:srgbClr val="202124"/>
                </a:solidFill>
                <a:latin typeface="Times New Roman" panose="02020603050405020304" pitchFamily="18" charset="0"/>
                <a:cs typeface="Times New Roman" panose="02020603050405020304" pitchFamily="18" charset="0"/>
              </a:rPr>
              <a:t>LUMO of molecule A</a:t>
            </a:r>
            <a:r>
              <a:rPr lang="en-US" sz="2400" baseline="30000" dirty="0">
                <a:solidFill>
                  <a:srgbClr val="202124"/>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F88207DD-6B42-77CD-DB8E-D75757BBECE3}"/>
              </a:ext>
            </a:extLst>
          </p:cNvPr>
          <p:cNvSpPr/>
          <p:nvPr/>
        </p:nvSpPr>
        <p:spPr>
          <a:xfrm>
            <a:off x="5433104" y="2754742"/>
            <a:ext cx="423747" cy="423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A79FCAB-7044-76ED-C451-AA1FB09C17D4}"/>
              </a:ext>
            </a:extLst>
          </p:cNvPr>
          <p:cNvSpPr txBox="1"/>
          <p:nvPr/>
        </p:nvSpPr>
        <p:spPr>
          <a:xfrm>
            <a:off x="1315843" y="3428999"/>
            <a:ext cx="8846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Start E</a:t>
            </a:r>
          </a:p>
        </p:txBody>
      </p:sp>
      <p:grpSp>
        <p:nvGrpSpPr>
          <p:cNvPr id="39" name="Group 38">
            <a:extLst>
              <a:ext uri="{FF2B5EF4-FFF2-40B4-BE49-F238E27FC236}">
                <a16:creationId xmlns:a16="http://schemas.microsoft.com/office/drawing/2014/main" id="{010F237C-2C9B-406F-9AB4-4220009C9BBA}"/>
              </a:ext>
            </a:extLst>
          </p:cNvPr>
          <p:cNvGrpSpPr/>
          <p:nvPr/>
        </p:nvGrpSpPr>
        <p:grpSpPr>
          <a:xfrm>
            <a:off x="8781650" y="4540006"/>
            <a:ext cx="602166" cy="500558"/>
            <a:chOff x="9686070" y="1401783"/>
            <a:chExt cx="602166" cy="500558"/>
          </a:xfrm>
        </p:grpSpPr>
        <p:cxnSp>
          <p:nvCxnSpPr>
            <p:cNvPr id="15" name="Straight Connector 14">
              <a:extLst>
                <a:ext uri="{FF2B5EF4-FFF2-40B4-BE49-F238E27FC236}">
                  <a16:creationId xmlns:a16="http://schemas.microsoft.com/office/drawing/2014/main" id="{5F97700E-C7F6-0588-124F-D603925DC456}"/>
                </a:ext>
              </a:extLst>
            </p:cNvPr>
            <p:cNvCxnSpPr>
              <a:cxnSpLocks/>
            </p:cNvCxnSpPr>
            <p:nvPr/>
          </p:nvCxnSpPr>
          <p:spPr>
            <a:xfrm>
              <a:off x="9686070" y="1902341"/>
              <a:ext cx="602166" cy="0"/>
            </a:xfrm>
            <a:prstGeom prst="line">
              <a:avLst/>
            </a:prstGeom>
            <a:ln w="63500"/>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6C336167-0F12-6709-3657-1AA32903EBDF}"/>
                </a:ext>
              </a:extLst>
            </p:cNvPr>
            <p:cNvGrpSpPr/>
            <p:nvPr/>
          </p:nvGrpSpPr>
          <p:grpSpPr>
            <a:xfrm>
              <a:off x="9686070" y="1401783"/>
              <a:ext cx="111461" cy="472710"/>
              <a:chOff x="10740044" y="1638588"/>
              <a:chExt cx="111461" cy="472710"/>
            </a:xfrm>
          </p:grpSpPr>
          <p:cxnSp>
            <p:nvCxnSpPr>
              <p:cNvPr id="18" name="Straight Connector 17">
                <a:extLst>
                  <a:ext uri="{FF2B5EF4-FFF2-40B4-BE49-F238E27FC236}">
                    <a16:creationId xmlns:a16="http://schemas.microsoft.com/office/drawing/2014/main" id="{16A2E95D-8824-0263-D354-0314D9BE6EC2}"/>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2C12376-26D2-F783-9BFF-782094601F20}"/>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E6CF03D-23B0-4DFB-6C82-9507897F625A}"/>
                </a:ext>
              </a:extLst>
            </p:cNvPr>
            <p:cNvGrpSpPr/>
            <p:nvPr/>
          </p:nvGrpSpPr>
          <p:grpSpPr>
            <a:xfrm>
              <a:off x="9811029" y="1401783"/>
              <a:ext cx="111461" cy="472710"/>
              <a:chOff x="10740044" y="1638588"/>
              <a:chExt cx="111461" cy="472710"/>
            </a:xfrm>
          </p:grpSpPr>
          <p:cxnSp>
            <p:nvCxnSpPr>
              <p:cNvPr id="27" name="Straight Connector 26">
                <a:extLst>
                  <a:ext uri="{FF2B5EF4-FFF2-40B4-BE49-F238E27FC236}">
                    <a16:creationId xmlns:a16="http://schemas.microsoft.com/office/drawing/2014/main" id="{0A17DFD5-A404-EC90-8C2E-F2B7A0B17315}"/>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7EC7505-E890-5131-4717-D5574201A79B}"/>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5305078-8653-AD16-69B4-EA44E275BD15}"/>
                </a:ext>
              </a:extLst>
            </p:cNvPr>
            <p:cNvGrpSpPr/>
            <p:nvPr/>
          </p:nvGrpSpPr>
          <p:grpSpPr>
            <a:xfrm>
              <a:off x="9935987" y="1401783"/>
              <a:ext cx="111461" cy="472710"/>
              <a:chOff x="10740044" y="1638588"/>
              <a:chExt cx="111461" cy="472710"/>
            </a:xfrm>
          </p:grpSpPr>
          <p:cxnSp>
            <p:nvCxnSpPr>
              <p:cNvPr id="34" name="Straight Connector 33">
                <a:extLst>
                  <a:ext uri="{FF2B5EF4-FFF2-40B4-BE49-F238E27FC236}">
                    <a16:creationId xmlns:a16="http://schemas.microsoft.com/office/drawing/2014/main" id="{15A332D9-5395-8D77-1F6D-6A2DEA3B98E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607DC0D-F7E1-E76F-152C-2B716BE7DF8F}"/>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BB389A71-9BD0-9247-917E-0A4B68A18692}"/>
                </a:ext>
              </a:extLst>
            </p:cNvPr>
            <p:cNvGrpSpPr/>
            <p:nvPr/>
          </p:nvGrpSpPr>
          <p:grpSpPr>
            <a:xfrm>
              <a:off x="10060944" y="1401783"/>
              <a:ext cx="111461" cy="472710"/>
              <a:chOff x="10740044" y="1638588"/>
              <a:chExt cx="111461" cy="472710"/>
            </a:xfrm>
          </p:grpSpPr>
          <p:cxnSp>
            <p:nvCxnSpPr>
              <p:cNvPr id="37" name="Straight Connector 36">
                <a:extLst>
                  <a:ext uri="{FF2B5EF4-FFF2-40B4-BE49-F238E27FC236}">
                    <a16:creationId xmlns:a16="http://schemas.microsoft.com/office/drawing/2014/main" id="{60BD503F-179F-C7FE-853B-9CBA66595D39}"/>
                  </a:ext>
                </a:extLst>
              </p:cNvPr>
              <p:cNvCxnSpPr>
                <a:cxnSpLocks/>
              </p:cNvCxnSpPr>
              <p:nvPr/>
            </p:nvCxnSpPr>
            <p:spPr>
              <a:xfrm flipV="1">
                <a:off x="10851505" y="1638588"/>
                <a:ext cx="0" cy="4727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4B3A57B-75B7-9C12-AC0C-4FE36EE37BE8}"/>
                  </a:ext>
                </a:extLst>
              </p:cNvPr>
              <p:cNvCxnSpPr/>
              <p:nvPr/>
            </p:nvCxnSpPr>
            <p:spPr>
              <a:xfrm flipH="1">
                <a:off x="10740044" y="1656850"/>
                <a:ext cx="111461" cy="12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8" name="Straight Connector 27">
            <a:extLst>
              <a:ext uri="{FF2B5EF4-FFF2-40B4-BE49-F238E27FC236}">
                <a16:creationId xmlns:a16="http://schemas.microsoft.com/office/drawing/2014/main" id="{6F6D0C70-0042-4B15-4D98-BC0BB7CB434C}"/>
              </a:ext>
            </a:extLst>
          </p:cNvPr>
          <p:cNvCxnSpPr>
            <a:cxnSpLocks/>
          </p:cNvCxnSpPr>
          <p:nvPr/>
        </p:nvCxnSpPr>
        <p:spPr>
          <a:xfrm>
            <a:off x="9458778" y="3540141"/>
            <a:ext cx="602166" cy="0"/>
          </a:xfrm>
          <a:prstGeom prst="line">
            <a:avLst/>
          </a:prstGeom>
          <a:ln w="63500"/>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A7FEA5BE-69A5-00C1-636C-757A197AFD26}"/>
              </a:ext>
            </a:extLst>
          </p:cNvPr>
          <p:cNvCxnSpPr>
            <a:cxnSpLocks/>
          </p:cNvCxnSpPr>
          <p:nvPr/>
        </p:nvCxnSpPr>
        <p:spPr>
          <a:xfrm flipH="1">
            <a:off x="9383816" y="3463980"/>
            <a:ext cx="256960" cy="95676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99278126-1FB4-4259-9C0F-99ACD03522FF}"/>
              </a:ext>
            </a:extLst>
          </p:cNvPr>
          <p:cNvSpPr txBox="1"/>
          <p:nvPr/>
        </p:nvSpPr>
        <p:spPr>
          <a:xfrm>
            <a:off x="1691473" y="5117457"/>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 A</a:t>
            </a:r>
            <a:endParaRPr lang="en-US"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EF5DA3DC-55F3-92CC-2F63-956242908DB8}"/>
              </a:ext>
            </a:extLst>
          </p:cNvPr>
          <p:cNvSpPr txBox="1"/>
          <p:nvPr/>
        </p:nvSpPr>
        <p:spPr>
          <a:xfrm>
            <a:off x="4851133" y="1778691"/>
            <a:ext cx="16124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sym typeface="Wingdings" panose="05000000000000000000" pitchFamily="2" charset="2"/>
              </a:rPr>
              <a:t> 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e</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B3BDAE-BE2D-9541-8E9C-46734C3FE827}"/>
              </a:ext>
            </a:extLst>
          </p:cNvPr>
          <p:cNvSpPr txBox="1"/>
          <p:nvPr/>
        </p:nvSpPr>
        <p:spPr>
          <a:xfrm>
            <a:off x="3722119" y="1353473"/>
            <a:ext cx="17530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Peak current</a:t>
            </a:r>
          </a:p>
        </p:txBody>
      </p:sp>
      <p:cxnSp>
        <p:nvCxnSpPr>
          <p:cNvPr id="4" name="Straight Arrow Connector 3">
            <a:extLst>
              <a:ext uri="{FF2B5EF4-FFF2-40B4-BE49-F238E27FC236}">
                <a16:creationId xmlns:a16="http://schemas.microsoft.com/office/drawing/2014/main" id="{7B356D4F-6AF1-AE4D-FF0D-63551B785CFB}"/>
              </a:ext>
            </a:extLst>
          </p:cNvPr>
          <p:cNvCxnSpPr>
            <a:cxnSpLocks/>
          </p:cNvCxnSpPr>
          <p:nvPr/>
        </p:nvCxnSpPr>
        <p:spPr>
          <a:xfrm flipV="1">
            <a:off x="5581724" y="3005944"/>
            <a:ext cx="75627" cy="846109"/>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4E49E49-DA2B-A5D2-E0BE-2765E3705894}"/>
              </a:ext>
            </a:extLst>
          </p:cNvPr>
          <p:cNvSpPr txBox="1"/>
          <p:nvPr/>
        </p:nvSpPr>
        <p:spPr>
          <a:xfrm>
            <a:off x="4483900" y="3882137"/>
            <a:ext cx="2322157" cy="1323439"/>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Surface becomes saturated with A</a:t>
            </a:r>
            <a:r>
              <a:rPr lang="en-US" sz="1600" baseline="300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and mass transport of A from the bulk reaches equilibrium</a:t>
            </a:r>
          </a:p>
        </p:txBody>
      </p:sp>
      <p:sp>
        <p:nvSpPr>
          <p:cNvPr id="3" name="TextBox 2">
            <a:extLst>
              <a:ext uri="{FF2B5EF4-FFF2-40B4-BE49-F238E27FC236}">
                <a16:creationId xmlns:a16="http://schemas.microsoft.com/office/drawing/2014/main" id="{28422594-EDDF-2CC4-F456-79DD2AB03BC3}"/>
              </a:ext>
            </a:extLst>
          </p:cNvPr>
          <p:cNvSpPr txBox="1"/>
          <p:nvPr/>
        </p:nvSpPr>
        <p:spPr>
          <a:xfrm>
            <a:off x="11818620" y="6488668"/>
            <a:ext cx="4343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837857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B63291215209448F46EF661B260380" ma:contentTypeVersion="16" ma:contentTypeDescription="Create a new document." ma:contentTypeScope="" ma:versionID="35b80dba1f39511caaa77945991a1f40">
  <xsd:schema xmlns:xsd="http://www.w3.org/2001/XMLSchema" xmlns:xs="http://www.w3.org/2001/XMLSchema" xmlns:p="http://schemas.microsoft.com/office/2006/metadata/properties" xmlns:ns2="26f15b41-9a28-44c7-bf46-e42af79cf495" xmlns:ns3="1cd6a641-f027-4b44-8fb3-95259843c6cc" targetNamespace="http://schemas.microsoft.com/office/2006/metadata/properties" ma:root="true" ma:fieldsID="e134dca9ad7eb897428b908fa1a1b79d" ns2:_="" ns3:_="">
    <xsd:import namespace="26f15b41-9a28-44c7-bf46-e42af79cf495"/>
    <xsd:import namespace="1cd6a641-f027-4b44-8fb3-95259843c6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f15b41-9a28-44c7-bf46-e42af79cf4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af9f51b-2984-4022-8acc-3c23a99e8b1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cd6a641-f027-4b44-8fb3-95259843c6c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fcb6a6-bcc7-44a0-a0a3-bedad6aecab9}" ma:internalName="TaxCatchAll" ma:showField="CatchAllData" ma:web="1cd6a641-f027-4b44-8fb3-95259843c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cd6a641-f027-4b44-8fb3-95259843c6cc" xsi:nil="true"/>
    <lcf76f155ced4ddcb4097134ff3c332f xmlns="26f15b41-9a28-44c7-bf46-e42af79cf4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62A40B-B945-4C75-B749-5289F04A5732}"/>
</file>

<file path=customXml/itemProps2.xml><?xml version="1.0" encoding="utf-8"?>
<ds:datastoreItem xmlns:ds="http://schemas.openxmlformats.org/officeDocument/2006/customXml" ds:itemID="{87E0CCF0-8929-497A-91C3-74C68EC893A3}"/>
</file>

<file path=customXml/itemProps3.xml><?xml version="1.0" encoding="utf-8"?>
<ds:datastoreItem xmlns:ds="http://schemas.openxmlformats.org/officeDocument/2006/customXml" ds:itemID="{65C49C58-6A12-4217-95A2-18366C3E3A25}"/>
</file>

<file path=docProps/app.xml><?xml version="1.0" encoding="utf-8"?>
<Properties xmlns="http://schemas.openxmlformats.org/officeDocument/2006/extended-properties" xmlns:vt="http://schemas.openxmlformats.org/officeDocument/2006/docPropsVTypes">
  <TotalTime>2429</TotalTime>
  <Words>3372</Words>
  <Application>Microsoft Office PowerPoint</Application>
  <PresentationFormat>Widescreen</PresentationFormat>
  <Paragraphs>318</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Cambria Math</vt:lpstr>
      <vt:lpstr>Times New Roman</vt:lpstr>
      <vt:lpstr>Office Theme</vt:lpstr>
      <vt:lpstr>How-To:  Cyclic Voltammetry</vt:lpstr>
      <vt:lpstr>How-To overview</vt:lpstr>
      <vt:lpstr>The electrochemical cell and electrodes</vt:lpstr>
      <vt:lpstr>CV Theory</vt:lpstr>
      <vt:lpstr>CV Theory</vt:lpstr>
      <vt:lpstr>CV Theory</vt:lpstr>
      <vt:lpstr>CV Theory</vt:lpstr>
      <vt:lpstr>CV Theory</vt:lpstr>
      <vt:lpstr>CV Theory</vt:lpstr>
      <vt:lpstr>CV Theory</vt:lpstr>
      <vt:lpstr>CV Theory</vt:lpstr>
      <vt:lpstr>CV Theory</vt:lpstr>
      <vt:lpstr>CV Theory</vt:lpstr>
      <vt:lpstr>CV Theory</vt:lpstr>
      <vt:lpstr>CV Theory</vt:lpstr>
      <vt:lpstr>CV Theory</vt:lpstr>
      <vt:lpstr>Important spots in the CV</vt:lpstr>
      <vt:lpstr>Changing the scan rate changes your CV</vt:lpstr>
      <vt:lpstr>CVs can have multiple redox features</vt:lpstr>
      <vt:lpstr>It isn’t always so clean… reversibility &amp; chemical steps</vt:lpstr>
      <vt:lpstr>Another chemical step mechanism example</vt:lpstr>
      <vt:lpstr>One silly thing- different CV conventions…</vt:lpstr>
      <vt:lpstr>Quantitative data from CV data – diffusion coefficient </vt:lpstr>
      <vt:lpstr>Quantitative data from CV data – heterogeneous electron transfer rate</vt:lpstr>
      <vt:lpstr>Practical CV in the Shaw group</vt:lpstr>
      <vt:lpstr>Choosing your electrodes, electrolyte, &amp; solvent</vt:lpstr>
      <vt:lpstr>Electrode preparation: mechanical polishing</vt:lpstr>
      <vt:lpstr>Electrode preparation: flame polishing</vt:lpstr>
      <vt:lpstr>Potentiostat and wire connections</vt:lpstr>
      <vt:lpstr>Potentiostat software</vt:lpstr>
      <vt:lpstr>Potentiostat software</vt:lpstr>
      <vt:lpstr>Potentiostat software</vt:lpstr>
      <vt:lpstr>Data saving</vt:lpstr>
      <vt:lpstr>Data workup</vt:lpstr>
      <vt:lpstr>Helpful resource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How-To:  Cyclic Voltammetry</dc:title>
  <dc:creator>Stumme, Nathan C</dc:creator>
  <cp:lastModifiedBy>Stumme, Nathan C</cp:lastModifiedBy>
  <cp:revision>47</cp:revision>
  <dcterms:created xsi:type="dcterms:W3CDTF">2022-09-12T18:46:30Z</dcterms:created>
  <dcterms:modified xsi:type="dcterms:W3CDTF">2022-09-19T15:37:44Z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0x010100B7B63291215209448F46EF661B260380</vt:lpwstr>
  </property>
</Properties>
</file>